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8" r:id="rId2"/>
    <p:sldId id="275" r:id="rId3"/>
    <p:sldId id="260" r:id="rId4"/>
    <p:sldId id="274" r:id="rId5"/>
    <p:sldId id="262" r:id="rId6"/>
    <p:sldId id="280" r:id="rId7"/>
    <p:sldId id="281" r:id="rId8"/>
    <p:sldId id="282" r:id="rId9"/>
    <p:sldId id="283" r:id="rId10"/>
    <p:sldId id="284" r:id="rId11"/>
    <p:sldId id="285" r:id="rId12"/>
    <p:sldId id="286" r:id="rId13"/>
    <p:sldId id="287" r:id="rId14"/>
    <p:sldId id="288" r:id="rId15"/>
    <p:sldId id="289" r:id="rId16"/>
    <p:sldId id="279" r:id="rId17"/>
    <p:sldId id="291" r:id="rId18"/>
    <p:sldId id="290" r:id="rId19"/>
    <p:sldId id="27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CF9"/>
    <a:srgbClr val="FFD966"/>
    <a:srgbClr val="6C92C0"/>
    <a:srgbClr val="FFEB5B"/>
    <a:srgbClr val="FFFAD5"/>
    <a:srgbClr val="FFCD2D"/>
    <a:srgbClr val="E3E6FD"/>
    <a:srgbClr val="48A2A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60"/>
  </p:normalViewPr>
  <p:slideViewPr>
    <p:cSldViewPr snapToGrid="0" showGuides="1">
      <p:cViewPr varScale="1">
        <p:scale>
          <a:sx n="80" d="100"/>
          <a:sy n="80" d="100"/>
        </p:scale>
        <p:origin x="687" y="63"/>
      </p:cViewPr>
      <p:guideLst>
        <p:guide orient="horz" pos="2137"/>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75" d="100"/>
          <a:sy n="75" d="100"/>
        </p:scale>
        <p:origin x="344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BC934B0-2253-56A5-A893-B10C23CC14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EE31C5B-0330-45BA-3175-2E0DBAC6E1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4BE534-543F-4607-A1C4-FADAF7E19063}" type="datetimeFigureOut">
              <a:rPr lang="zh-CN" altLang="en-US" smtClean="0"/>
              <a:t>2022/9/24</a:t>
            </a:fld>
            <a:endParaRPr lang="zh-CN" altLang="en-US"/>
          </a:p>
        </p:txBody>
      </p:sp>
      <p:sp>
        <p:nvSpPr>
          <p:cNvPr id="4" name="页脚占位符 3">
            <a:extLst>
              <a:ext uri="{FF2B5EF4-FFF2-40B4-BE49-F238E27FC236}">
                <a16:creationId xmlns:a16="http://schemas.microsoft.com/office/drawing/2014/main" id="{FC373317-C9FB-E114-D97A-3DA63BA357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0B129D6-8906-72B9-D8FB-D80DD37FD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CBC4C5-424A-4F73-A367-0D2B7926BADC}" type="slidenum">
              <a:rPr lang="zh-CN" altLang="en-US" smtClean="0"/>
              <a:t>‹#›</a:t>
            </a:fld>
            <a:endParaRPr lang="zh-CN" altLang="en-US"/>
          </a:p>
        </p:txBody>
      </p:sp>
    </p:spTree>
    <p:extLst>
      <p:ext uri="{BB962C8B-B14F-4D97-AF65-F5344CB8AC3E}">
        <p14:creationId xmlns:p14="http://schemas.microsoft.com/office/powerpoint/2010/main" val="3636185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2022/9/24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extLst>
      <p:ext uri="{BB962C8B-B14F-4D97-AF65-F5344CB8AC3E}">
        <p14:creationId xmlns:p14="http://schemas.microsoft.com/office/powerpoint/2010/main" val="364343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大家晚上好，欢迎大家来到西二宣讲会，我是前端组的庞财莹，下面将由我为大家介绍西二前端组的相关内容</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a:t>
            </a:fld>
            <a:endParaRPr lang="zh-CN" altLang="en-US"/>
          </a:p>
        </p:txBody>
      </p:sp>
    </p:spTree>
    <p:extLst>
      <p:ext uri="{BB962C8B-B14F-4D97-AF65-F5344CB8AC3E}">
        <p14:creationId xmlns:p14="http://schemas.microsoft.com/office/powerpoint/2010/main" val="284347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学完三剑客之后，我们会向更加高阶的知识出发，像</a:t>
            </a:r>
            <a:r>
              <a:rPr lang="en-US" altLang="zh-CN" dirty="0"/>
              <a:t>\\\</a:t>
            </a:r>
            <a:r>
              <a:rPr lang="zh-CN" altLang="en-US" dirty="0"/>
              <a:t>这几种工具，大大提高开发效率</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10</a:t>
            </a:fld>
            <a:endParaRPr lang="zh-CN" altLang="en-US"/>
          </a:p>
        </p:txBody>
      </p:sp>
    </p:spTree>
    <p:extLst>
      <p:ext uri="{BB962C8B-B14F-4D97-AF65-F5344CB8AC3E}">
        <p14:creationId xmlns:p14="http://schemas.microsoft.com/office/powerpoint/2010/main" val="314687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看一下前端的整体学习路线</a:t>
            </a:r>
            <a:endParaRPr lang="en-US" altLang="zh-CN" dirty="0"/>
          </a:p>
          <a:p>
            <a:r>
              <a:rPr lang="en-US" altLang="zh-CN" dirty="0"/>
              <a:t>…..</a:t>
            </a:r>
          </a:p>
          <a:p>
            <a:r>
              <a:rPr lang="zh-CN" altLang="en-US" dirty="0"/>
              <a:t>大家不用担心内容太多，考核的时候是不会涉及这么多内容</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11</a:t>
            </a:fld>
            <a:endParaRPr lang="zh-CN" altLang="en-US"/>
          </a:p>
        </p:txBody>
      </p:sp>
    </p:spTree>
    <p:extLst>
      <p:ext uri="{BB962C8B-B14F-4D97-AF65-F5344CB8AC3E}">
        <p14:creationId xmlns:p14="http://schemas.microsoft.com/office/powerpoint/2010/main" val="178131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为什么选择前端</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12</a:t>
            </a:fld>
            <a:endParaRPr lang="zh-CN" altLang="en-US"/>
          </a:p>
        </p:txBody>
      </p:sp>
    </p:spTree>
    <p:extLst>
      <p:ext uri="{BB962C8B-B14F-4D97-AF65-F5344CB8AC3E}">
        <p14:creationId xmlns:p14="http://schemas.microsoft.com/office/powerpoint/2010/main" val="3797220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a:t>
            </a:r>
            <a:r>
              <a:rPr lang="en-US" altLang="zh-CN" dirty="0" err="1"/>
              <a:t>js</a:t>
            </a:r>
            <a:r>
              <a:rPr lang="zh-CN" altLang="en-US" dirty="0"/>
              <a:t>就可以自己做全栈，入股不亏</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13</a:t>
            </a:fld>
            <a:endParaRPr lang="zh-CN" altLang="en-US"/>
          </a:p>
        </p:txBody>
      </p:sp>
    </p:spTree>
    <p:extLst>
      <p:ext uri="{BB962C8B-B14F-4D97-AF65-F5344CB8AC3E}">
        <p14:creationId xmlns:p14="http://schemas.microsoft.com/office/powerpoint/2010/main" val="10673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相较于其他方向来说，前端是比较容易入门的，三件套只需要两个月就可以把基础打牢，而且学习成就感很强，不需要学习太深奥就可以自己制作一个自己的网页，会给人积极的反馈。</a:t>
            </a:r>
            <a:endParaRPr lang="en-US" altLang="zh-CN" dirty="0"/>
          </a:p>
          <a:p>
            <a:r>
              <a:rPr lang="en-US" altLang="zh-CN" dirty="0"/>
              <a:t>Vue</a:t>
            </a:r>
            <a:r>
              <a:rPr lang="zh-CN" altLang="en-US" dirty="0"/>
              <a:t>框架边学边用也可以很快掌握，而且使用框架可以提高开发效率</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14</a:t>
            </a:fld>
            <a:endParaRPr lang="zh-CN" altLang="en-US"/>
          </a:p>
        </p:txBody>
      </p:sp>
    </p:spTree>
    <p:extLst>
      <p:ext uri="{BB962C8B-B14F-4D97-AF65-F5344CB8AC3E}">
        <p14:creationId xmlns:p14="http://schemas.microsoft.com/office/powerpoint/2010/main" val="3677636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再其次就是就业问题，高级前端工程师是供不应求的，就业机会还是多的，而且薪资也很可观</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15</a:t>
            </a:fld>
            <a:endParaRPr lang="zh-CN" altLang="en-US"/>
          </a:p>
        </p:txBody>
      </p:sp>
    </p:spTree>
    <p:extLst>
      <p:ext uri="{BB962C8B-B14F-4D97-AF65-F5344CB8AC3E}">
        <p14:creationId xmlns:p14="http://schemas.microsoft.com/office/powerpoint/2010/main" val="213136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B31000-9408-426B-B873-D4C066E48AF8}" type="slidenum">
              <a:rPr lang="zh-CN" altLang="en-US" smtClean="0"/>
              <a:t>17</a:t>
            </a:fld>
            <a:endParaRPr lang="zh-CN" altLang="en-US"/>
          </a:p>
        </p:txBody>
      </p:sp>
    </p:spTree>
    <p:extLst>
      <p:ext uri="{BB962C8B-B14F-4D97-AF65-F5344CB8AC3E}">
        <p14:creationId xmlns:p14="http://schemas.microsoft.com/office/powerpoint/2010/main" val="39508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考核路线</a:t>
            </a:r>
            <a:endParaRPr lang="en-US" altLang="zh-CN" dirty="0"/>
          </a:p>
          <a:p>
            <a:r>
              <a:rPr lang="zh-CN" altLang="en-US" dirty="0"/>
              <a:t>静态页面</a:t>
            </a:r>
            <a:endParaRPr lang="en-US" altLang="zh-CN" dirty="0"/>
          </a:p>
          <a:p>
            <a:r>
              <a:rPr lang="zh-CN" altLang="en-US" dirty="0"/>
              <a:t>方法、函数的考察</a:t>
            </a:r>
            <a:endParaRPr lang="en-US" altLang="zh-CN" dirty="0"/>
          </a:p>
          <a:p>
            <a:r>
              <a:rPr lang="zh-CN" altLang="en-US" dirty="0"/>
              <a:t>三个合在一起做一个简单的页面</a:t>
            </a:r>
            <a:endParaRPr lang="en-US" altLang="zh-CN" dirty="0"/>
          </a:p>
          <a:p>
            <a:r>
              <a:rPr lang="zh-CN" altLang="en-US" dirty="0"/>
              <a:t>前后端合作搭建网站</a:t>
            </a:r>
            <a:endParaRPr lang="en-US" altLang="zh-CN" dirty="0"/>
          </a:p>
          <a:p>
            <a:r>
              <a:rPr lang="zh-CN" altLang="en-US" dirty="0"/>
              <a:t>加入美术或者产品经理，做更好看功能更加完善的网站</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18</a:t>
            </a:fld>
            <a:endParaRPr lang="zh-CN" altLang="en-US"/>
          </a:p>
        </p:txBody>
      </p:sp>
    </p:spTree>
    <p:extLst>
      <p:ext uri="{BB962C8B-B14F-4D97-AF65-F5344CB8AC3E}">
        <p14:creationId xmlns:p14="http://schemas.microsoft.com/office/powerpoint/2010/main" val="1826783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今天的介绍到此结束，欢迎大家加入前端组，感谢大家的收看</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19</a:t>
            </a:fld>
            <a:endParaRPr lang="zh-CN" altLang="en-US"/>
          </a:p>
        </p:txBody>
      </p:sp>
    </p:spTree>
    <p:extLst>
      <p:ext uri="{BB962C8B-B14F-4D97-AF65-F5344CB8AC3E}">
        <p14:creationId xmlns:p14="http://schemas.microsoft.com/office/powerpoint/2010/main" val="102098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今天的介绍将从下面三个方面展开，分别是。。。</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2</a:t>
            </a:fld>
            <a:endParaRPr lang="zh-CN" altLang="en-US"/>
          </a:p>
        </p:txBody>
      </p:sp>
    </p:spTree>
    <p:extLst>
      <p:ext uri="{BB962C8B-B14F-4D97-AF65-F5344CB8AC3E}">
        <p14:creationId xmlns:p14="http://schemas.microsoft.com/office/powerpoint/2010/main" val="289260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第一个方面是。。。 方便大家对前端有个更好的认识</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3</a:t>
            </a:fld>
            <a:endParaRPr lang="zh-CN" altLang="en-US"/>
          </a:p>
        </p:txBody>
      </p:sp>
    </p:spTree>
    <p:extLst>
      <p:ext uri="{BB962C8B-B14F-4D97-AF65-F5344CB8AC3E}">
        <p14:creationId xmlns:p14="http://schemas.microsoft.com/office/powerpoint/2010/main" val="124224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可以看得到的</a:t>
            </a:r>
            <a:r>
              <a:rPr lang="en-US" altLang="zh-CN" dirty="0"/>
              <a:t>web</a:t>
            </a:r>
            <a:r>
              <a:rPr lang="zh-CN" altLang="en-US" dirty="0"/>
              <a:t>端，移动端的页面，一些动态效果，和用户的交互，都是前端在做的内容。简而言之，你在网页上可以看见的都是前端可以做的内容。</a:t>
            </a:r>
            <a:endParaRPr lang="en-US" altLang="zh-CN" dirty="0"/>
          </a:p>
          <a:p>
            <a:r>
              <a:rPr lang="zh-CN" altLang="en-US" dirty="0"/>
              <a:t>进行渲染页面和实现与用户交互。</a:t>
            </a:r>
            <a:endParaRPr lang="en-US" altLang="zh-CN" dirty="0"/>
          </a:p>
          <a:p>
            <a:r>
              <a:rPr lang="zh-CN" altLang="en-US" dirty="0"/>
              <a:t>像比较火的小游戏羊了个羊、跳一跳都是可以由前端开发</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4</a:t>
            </a:fld>
            <a:endParaRPr lang="zh-CN" altLang="en-US"/>
          </a:p>
        </p:txBody>
      </p:sp>
    </p:spTree>
    <p:extLst>
      <p:ext uri="{BB962C8B-B14F-4D97-AF65-F5344CB8AC3E}">
        <p14:creationId xmlns:p14="http://schemas.microsoft.com/office/powerpoint/2010/main" val="52591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上一届的最后一轮考核，进行到最后大家都可以搭建一个这样的网站，现在展示的只是静态的，和后端美术对接起来就可以实现与用户的交互</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5</a:t>
            </a:fld>
            <a:endParaRPr lang="zh-CN" altLang="en-US"/>
          </a:p>
        </p:txBody>
      </p:sp>
    </p:spTree>
    <p:extLst>
      <p:ext uri="{BB962C8B-B14F-4D97-AF65-F5344CB8AC3E}">
        <p14:creationId xmlns:p14="http://schemas.microsoft.com/office/powerpoint/2010/main" val="384574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前端三剑客</a:t>
            </a:r>
            <a:endParaRPr lang="en-US" altLang="zh-CN" dirty="0"/>
          </a:p>
          <a:p>
            <a:r>
              <a:rPr lang="zh-CN" altLang="en-US" dirty="0"/>
              <a:t>如何划分页面板块是由</a:t>
            </a:r>
            <a:r>
              <a:rPr lang="en-US" altLang="zh-CN" dirty="0"/>
              <a:t>html</a:t>
            </a:r>
            <a:r>
              <a:rPr lang="zh-CN" altLang="en-US" dirty="0"/>
              <a:t>来写的</a:t>
            </a:r>
            <a:endParaRPr lang="en-US" altLang="zh-CN" dirty="0"/>
          </a:p>
          <a:p>
            <a:r>
              <a:rPr lang="en-US" altLang="zh-CN" dirty="0" err="1"/>
              <a:t>css</a:t>
            </a:r>
            <a:r>
              <a:rPr lang="zh-CN" altLang="en-US" dirty="0"/>
              <a:t>可以让事物外貌更美观</a:t>
            </a:r>
            <a:endParaRPr lang="en-US" altLang="zh-CN" dirty="0"/>
          </a:p>
          <a:p>
            <a:r>
              <a:rPr lang="en-US" altLang="zh-CN" dirty="0" err="1"/>
              <a:t>Js</a:t>
            </a:r>
            <a:r>
              <a:rPr lang="zh-CN" altLang="en-US" dirty="0"/>
              <a:t>就是事物要做一些什么事情</a:t>
            </a:r>
            <a:endParaRPr lang="en-US" altLang="zh-CN" dirty="0"/>
          </a:p>
        </p:txBody>
      </p:sp>
      <p:sp>
        <p:nvSpPr>
          <p:cNvPr id="4" name="灯片编号占位符 3"/>
          <p:cNvSpPr>
            <a:spLocks noGrp="1"/>
          </p:cNvSpPr>
          <p:nvPr>
            <p:ph type="sldNum" sz="quarter" idx="5"/>
          </p:nvPr>
        </p:nvSpPr>
        <p:spPr/>
        <p:txBody>
          <a:bodyPr/>
          <a:lstStyle/>
          <a:p>
            <a:fld id="{74B31000-9408-426B-B873-D4C066E48AF8}" type="slidenum">
              <a:rPr lang="zh-CN" altLang="en-US" smtClean="0"/>
              <a:t>6</a:t>
            </a:fld>
            <a:endParaRPr lang="zh-CN" altLang="en-US"/>
          </a:p>
        </p:txBody>
      </p:sp>
    </p:spTree>
    <p:extLst>
      <p:ext uri="{BB962C8B-B14F-4D97-AF65-F5344CB8AC3E}">
        <p14:creationId xmlns:p14="http://schemas.microsoft.com/office/powerpoint/2010/main" val="428291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接下来看一下简单的代码展示，这是西二在线的</a:t>
            </a:r>
            <a:r>
              <a:rPr lang="en-US" altLang="zh-CN" dirty="0"/>
              <a:t>logo</a:t>
            </a:r>
            <a:r>
              <a:rPr lang="zh-CN" altLang="en-US" dirty="0"/>
              <a:t>和标题，</a:t>
            </a:r>
            <a:r>
              <a:rPr lang="en-US" altLang="zh-CN" dirty="0"/>
              <a:t>html</a:t>
            </a:r>
            <a:r>
              <a:rPr lang="zh-CN" altLang="en-US" dirty="0"/>
              <a:t>就把结构写了出来</a:t>
            </a:r>
            <a:endParaRPr lang="en-US" altLang="zh-CN" dirty="0"/>
          </a:p>
          <a:p>
            <a:r>
              <a:rPr lang="zh-CN" altLang="en-US" dirty="0"/>
              <a:t>接下来对比两张图片，可以发现</a:t>
            </a:r>
            <a:r>
              <a:rPr lang="en-US" altLang="zh-CN" dirty="0" err="1"/>
              <a:t>css</a:t>
            </a:r>
            <a:r>
              <a:rPr lang="zh-CN" altLang="en-US" dirty="0"/>
              <a:t>可以给页面</a:t>
            </a:r>
            <a:r>
              <a:rPr lang="en-US" altLang="zh-CN" dirty="0"/>
              <a:t>…</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7</a:t>
            </a:fld>
            <a:endParaRPr lang="zh-CN" altLang="en-US"/>
          </a:p>
        </p:txBody>
      </p:sp>
    </p:spTree>
    <p:extLst>
      <p:ext uri="{BB962C8B-B14F-4D97-AF65-F5344CB8AC3E}">
        <p14:creationId xmlns:p14="http://schemas.microsoft.com/office/powerpoint/2010/main" val="418105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a:t>
            </a:r>
            <a:r>
              <a:rPr lang="en-US" altLang="zh-CN" dirty="0" err="1"/>
              <a:t>js</a:t>
            </a:r>
            <a:r>
              <a:rPr lang="zh-CN" altLang="en-US" dirty="0"/>
              <a:t>，首先看一下左边的这个语言排行榜，在一些语言排行榜中</a:t>
            </a:r>
            <a:r>
              <a:rPr lang="en-US" altLang="zh-CN" dirty="0" err="1"/>
              <a:t>js</a:t>
            </a:r>
            <a:r>
              <a:rPr lang="zh-CN" altLang="en-US" dirty="0"/>
              <a:t>的排名还是很靠前的，像左边这边</a:t>
            </a:r>
            <a:r>
              <a:rPr lang="en-US" altLang="zh-CN" dirty="0" err="1"/>
              <a:t>js</a:t>
            </a:r>
            <a:r>
              <a:rPr lang="zh-CN" altLang="en-US" dirty="0"/>
              <a:t>就基本稳居第一</a:t>
            </a:r>
            <a:r>
              <a:rPr lang="en-US" altLang="zh-CN" dirty="0"/>
              <a:t>.</a:t>
            </a:r>
          </a:p>
          <a:p>
            <a:r>
              <a:rPr lang="en-US" altLang="zh-CN" dirty="0" err="1"/>
              <a:t>Js</a:t>
            </a:r>
            <a:r>
              <a:rPr lang="zh-CN" altLang="en-US" dirty="0"/>
              <a:t>主要用于写一下方法、函数，实现功能，比如这边的可以通过一个函数让原本乱序的奶茶销量进行简单的排序。并分出第一名</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8</a:t>
            </a:fld>
            <a:endParaRPr lang="zh-CN" altLang="en-US"/>
          </a:p>
        </p:txBody>
      </p:sp>
    </p:spTree>
    <p:extLst>
      <p:ext uri="{BB962C8B-B14F-4D97-AF65-F5344CB8AC3E}">
        <p14:creationId xmlns:p14="http://schemas.microsoft.com/office/powerpoint/2010/main" val="678875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整体体会一下页面中有无</a:t>
            </a:r>
            <a:r>
              <a:rPr lang="en-US" altLang="zh-CN" dirty="0" err="1"/>
              <a:t>js</a:t>
            </a:r>
            <a:r>
              <a:rPr lang="zh-CN" altLang="en-US" dirty="0"/>
              <a:t>的区别</a:t>
            </a:r>
            <a:r>
              <a:rPr lang="en-US" altLang="zh-CN" dirty="0"/>
              <a:t>,</a:t>
            </a:r>
            <a:r>
              <a:rPr lang="zh-CN" altLang="en-US" dirty="0"/>
              <a:t>左边的图只有框架和样式，而右边可以动起来实现动态效果</a:t>
            </a:r>
          </a:p>
        </p:txBody>
      </p:sp>
      <p:sp>
        <p:nvSpPr>
          <p:cNvPr id="4" name="灯片编号占位符 3"/>
          <p:cNvSpPr>
            <a:spLocks noGrp="1"/>
          </p:cNvSpPr>
          <p:nvPr>
            <p:ph type="sldNum" sz="quarter" idx="5"/>
          </p:nvPr>
        </p:nvSpPr>
        <p:spPr/>
        <p:txBody>
          <a:bodyPr/>
          <a:lstStyle/>
          <a:p>
            <a:fld id="{74B31000-9408-426B-B873-D4C066E48AF8}" type="slidenum">
              <a:rPr lang="zh-CN" altLang="en-US" smtClean="0"/>
              <a:t>9</a:t>
            </a:fld>
            <a:endParaRPr lang="zh-CN" altLang="en-US"/>
          </a:p>
        </p:txBody>
      </p:sp>
    </p:spTree>
    <p:extLst>
      <p:ext uri="{BB962C8B-B14F-4D97-AF65-F5344CB8AC3E}">
        <p14:creationId xmlns:p14="http://schemas.microsoft.com/office/powerpoint/2010/main" val="341429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9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a:off x="13593460" y="1511293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4" name="图片 3">
            <a:extLst>
              <a:ext uri="{FF2B5EF4-FFF2-40B4-BE49-F238E27FC236}">
                <a16:creationId xmlns:a16="http://schemas.microsoft.com/office/drawing/2014/main" id="{2D4356EF-AEC5-3D62-C6B2-359FB685E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5385" y="189011"/>
            <a:ext cx="1041392" cy="406397"/>
          </a:xfrm>
          <a:prstGeom prst="rect">
            <a:avLst/>
          </a:prstGeom>
        </p:spPr>
      </p:pic>
    </p:spTree>
    <p:extLst>
      <p:ext uri="{BB962C8B-B14F-4D97-AF65-F5344CB8AC3E}">
        <p14:creationId xmlns:p14="http://schemas.microsoft.com/office/powerpoint/2010/main" val="4023843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25714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microsoft.com/office/2007/relationships/hdphoto" Target="../media/hdphoto1.wdp"/><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6432" y="1097600"/>
            <a:ext cx="7495569" cy="5760400"/>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任意多边形 8"/>
          <p:cNvSpPr/>
          <p:nvPr/>
        </p:nvSpPr>
        <p:spPr>
          <a:xfrm>
            <a:off x="-39060" y="96899"/>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chemeClr val="accent4">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8491372" y="5798538"/>
            <a:ext cx="3700628" cy="523220"/>
          </a:xfrm>
          <a:prstGeom prst="rect">
            <a:avLst/>
          </a:prstGeom>
          <a:noFill/>
          <a:effectLst>
            <a:outerShdw blurRad="50800" dist="38100" dir="2700000" algn="tl" rotWithShape="0">
              <a:srgbClr val="6C92C0">
                <a:alpha val="40000"/>
              </a:srgbClr>
            </a:outerShdw>
          </a:effectLst>
        </p:spPr>
        <p:txBody>
          <a:bodyPr wrap="square" rtlCol="0">
            <a:spAutoFit/>
          </a:bodyPr>
          <a:lstStyle/>
          <a:p>
            <a:r>
              <a:rPr lang="en-US" altLang="zh-CN" sz="2800" b="1" dirty="0">
                <a:solidFill>
                  <a:schemeClr val="bg1"/>
                </a:solidFill>
                <a:latin typeface="Gotham Rounded Medium" panose="02000000000000000000" pitchFamily="50" charset="0"/>
              </a:rPr>
              <a:t>---2022</a:t>
            </a:r>
            <a:r>
              <a:rPr lang="zh-CN" altLang="en-US" sz="2800" b="1" dirty="0">
                <a:solidFill>
                  <a:schemeClr val="bg1"/>
                </a:solidFill>
                <a:latin typeface="Gotham Rounded Medium" panose="02000000000000000000" pitchFamily="50" charset="0"/>
              </a:rPr>
              <a:t>西二宣讲会</a:t>
            </a:r>
          </a:p>
        </p:txBody>
      </p:sp>
      <p:sp>
        <p:nvSpPr>
          <p:cNvPr id="7" name="文本框 6"/>
          <p:cNvSpPr txBox="1"/>
          <p:nvPr/>
        </p:nvSpPr>
        <p:spPr>
          <a:xfrm>
            <a:off x="687184" y="4907760"/>
            <a:ext cx="1858201" cy="369332"/>
          </a:xfrm>
          <a:prstGeom prst="rect">
            <a:avLst/>
          </a:prstGeom>
          <a:solidFill>
            <a:schemeClr val="bg1"/>
          </a:solidFill>
        </p:spPr>
        <p:txBody>
          <a:bodyPr wrap="none" rtlCol="0">
            <a:spAutoFit/>
          </a:bodyPr>
          <a:lstStyle/>
          <a:p>
            <a:r>
              <a:rPr lang="en-US" altLang="zh-CN" dirty="0">
                <a:solidFill>
                  <a:schemeClr val="accent4">
                    <a:lumMod val="50000"/>
                  </a:schemeClr>
                </a:solidFill>
              </a:rPr>
              <a:t>Reporter: </a:t>
            </a:r>
            <a:r>
              <a:rPr lang="zh-CN" altLang="en-US" dirty="0">
                <a:solidFill>
                  <a:schemeClr val="accent4">
                    <a:lumMod val="50000"/>
                  </a:schemeClr>
                </a:solidFill>
              </a:rPr>
              <a:t>庞财莹</a:t>
            </a:r>
          </a:p>
        </p:txBody>
      </p:sp>
      <p:sp>
        <p:nvSpPr>
          <p:cNvPr id="14" name="矩形 13"/>
          <p:cNvSpPr/>
          <p:nvPr/>
        </p:nvSpPr>
        <p:spPr>
          <a:xfrm>
            <a:off x="1797830" y="4348475"/>
            <a:ext cx="184731" cy="369332"/>
          </a:xfrm>
          <a:prstGeom prst="rect">
            <a:avLst/>
          </a:prstGeom>
        </p:spPr>
        <p:txBody>
          <a:bodyPr wrap="none">
            <a:spAutoFit/>
          </a:bodyPr>
          <a:lstStyle/>
          <a:p>
            <a:endParaRPr lang="zh-CN" altLang="en-US" dirty="0">
              <a:solidFill>
                <a:schemeClr val="bg1"/>
              </a:solidFill>
            </a:endParaRPr>
          </a:p>
        </p:txBody>
      </p:sp>
      <p:pic>
        <p:nvPicPr>
          <p:cNvPr id="3" name="MS logo white - EMF">
            <a:extLst>
              <a:ext uri="{FF2B5EF4-FFF2-40B4-BE49-F238E27FC236}">
                <a16:creationId xmlns:a16="http://schemas.microsoft.com/office/drawing/2014/main" id="{4A51D81B-37D9-E1D9-8F45-9412EB48789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5" name="文本框 4">
            <a:extLst>
              <a:ext uri="{FF2B5EF4-FFF2-40B4-BE49-F238E27FC236}">
                <a16:creationId xmlns:a16="http://schemas.microsoft.com/office/drawing/2014/main" id="{601D9DE6-FB95-2AB1-61AD-F572E415862E}"/>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
        <p:nvSpPr>
          <p:cNvPr id="8" name="矩形 7">
            <a:extLst>
              <a:ext uri="{FF2B5EF4-FFF2-40B4-BE49-F238E27FC236}">
                <a16:creationId xmlns:a16="http://schemas.microsoft.com/office/drawing/2014/main" id="{4E9B1B80-058D-72AD-FA97-D8AD3E95757A}"/>
              </a:ext>
            </a:extLst>
          </p:cNvPr>
          <p:cNvSpPr/>
          <p:nvPr/>
        </p:nvSpPr>
        <p:spPr>
          <a:xfrm>
            <a:off x="1463457" y="1717500"/>
            <a:ext cx="5109091" cy="1569660"/>
          </a:xfrm>
          <a:prstGeom prst="rect">
            <a:avLst/>
          </a:prstGeom>
          <a:noFill/>
        </p:spPr>
        <p:txBody>
          <a:bodyPr wrap="none" lIns="91440" tIns="45720" rIns="91440" bIns="45720">
            <a:spAutoFit/>
          </a:bodyPr>
          <a:lstStyle/>
          <a:p>
            <a:pPr algn="ctr"/>
            <a:r>
              <a:rPr lang="zh-CN" altLang="en-US" sz="9600" b="1" dirty="0">
                <a:ln w="6600">
                  <a:solidFill>
                    <a:schemeClr val="accent2"/>
                  </a:solidFill>
                  <a:prstDash val="solid"/>
                </a:ln>
                <a:solidFill>
                  <a:srgbClr val="FFFFFF"/>
                </a:solidFill>
                <a:effectLst>
                  <a:outerShdw dist="38100" dir="2700000" algn="tl" rotWithShape="0">
                    <a:schemeClr val="accent2"/>
                  </a:outerShdw>
                </a:effectLst>
              </a:rPr>
              <a:t>前端宣讲</a:t>
            </a:r>
            <a:endParaRPr lang="zh-CN" alt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5644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学习路线</a:t>
            </a: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8" name="矩形 7">
            <a:extLst>
              <a:ext uri="{FF2B5EF4-FFF2-40B4-BE49-F238E27FC236}">
                <a16:creationId xmlns:a16="http://schemas.microsoft.com/office/drawing/2014/main" id="{9A304B04-8689-1332-A1CF-753C74B6B9D8}"/>
              </a:ext>
            </a:extLst>
          </p:cNvPr>
          <p:cNvSpPr/>
          <p:nvPr/>
        </p:nvSpPr>
        <p:spPr>
          <a:xfrm>
            <a:off x="918210" y="288290"/>
            <a:ext cx="4178300" cy="523240"/>
          </a:xfrm>
          <a:prstGeom prst="rect">
            <a:avLst/>
          </a:prstGeom>
        </p:spPr>
        <p:txBody>
          <a:bodyPr vert="horz" lIns="91440" tIns="45720" rIns="91440" bIns="45720" rtlCol="0" anchor="b">
            <a:noAutofit/>
          </a:bodyPr>
          <a:lstStyle/>
          <a:p>
            <a:pPr>
              <a:lnSpc>
                <a:spcPts val="6000"/>
              </a:lnSpc>
              <a:spcBef>
                <a:spcPct val="0"/>
              </a:spcBef>
            </a:pP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16" name="îṡlîḍé">
            <a:extLst>
              <a:ext uri="{FF2B5EF4-FFF2-40B4-BE49-F238E27FC236}">
                <a16:creationId xmlns:a16="http://schemas.microsoft.com/office/drawing/2014/main" id="{2D95ADB0-AA3A-854F-838A-F8458B4B85D7}"/>
              </a:ext>
            </a:extLst>
          </p:cNvPr>
          <p:cNvGrpSpPr/>
          <p:nvPr/>
        </p:nvGrpSpPr>
        <p:grpSpPr bwMode="auto">
          <a:xfrm>
            <a:off x="319730" y="2242183"/>
            <a:ext cx="5261008" cy="3002903"/>
            <a:chOff x="8540751" y="4843463"/>
            <a:chExt cx="8012112" cy="4562475"/>
          </a:xfrm>
          <a:effectLst/>
        </p:grpSpPr>
        <p:sp>
          <p:nvSpPr>
            <p:cNvPr id="17" name="îşḻiḋé">
              <a:extLst>
                <a:ext uri="{FF2B5EF4-FFF2-40B4-BE49-F238E27FC236}">
                  <a16:creationId xmlns:a16="http://schemas.microsoft.com/office/drawing/2014/main" id="{B4D6F408-740B-E2F3-6E2D-E8942723ADFB}"/>
                </a:ext>
              </a:extLst>
            </p:cNvPr>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18" name="iSḷiḑè">
              <a:extLst>
                <a:ext uri="{FF2B5EF4-FFF2-40B4-BE49-F238E27FC236}">
                  <a16:creationId xmlns:a16="http://schemas.microsoft.com/office/drawing/2014/main" id="{3CC8FA7F-B472-5E92-22C1-0ECBB2FA7EC4}"/>
                </a:ext>
              </a:extLst>
            </p:cNvPr>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21" name="îŝḻíďè">
              <a:extLst>
                <a:ext uri="{FF2B5EF4-FFF2-40B4-BE49-F238E27FC236}">
                  <a16:creationId xmlns:a16="http://schemas.microsoft.com/office/drawing/2014/main" id="{69E8C051-825A-D99B-453A-0184B4C67B4D}"/>
                </a:ext>
              </a:extLst>
            </p:cNvPr>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22" name="isľîḑè">
              <a:extLst>
                <a:ext uri="{FF2B5EF4-FFF2-40B4-BE49-F238E27FC236}">
                  <a16:creationId xmlns:a16="http://schemas.microsoft.com/office/drawing/2014/main" id="{3511C969-D304-75EC-E444-322DC1AB1601}"/>
                </a:ext>
              </a:extLst>
            </p:cNvPr>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23" name="iṡļiḓè">
              <a:extLst>
                <a:ext uri="{FF2B5EF4-FFF2-40B4-BE49-F238E27FC236}">
                  <a16:creationId xmlns:a16="http://schemas.microsoft.com/office/drawing/2014/main" id="{FC0B5F37-C21B-D730-3812-E1CC8BDEF003}"/>
                </a:ext>
              </a:extLst>
            </p:cNvPr>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24" name="îṥ1îḑê">
              <a:extLst>
                <a:ext uri="{FF2B5EF4-FFF2-40B4-BE49-F238E27FC236}">
                  <a16:creationId xmlns:a16="http://schemas.microsoft.com/office/drawing/2014/main" id="{B66903BF-3177-33F1-5C17-59B0323828D3}"/>
                </a:ext>
              </a:extLst>
            </p:cNvPr>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grpSp>
      <p:sp>
        <p:nvSpPr>
          <p:cNvPr id="25" name="iṣľîḓé">
            <a:extLst>
              <a:ext uri="{FF2B5EF4-FFF2-40B4-BE49-F238E27FC236}">
                <a16:creationId xmlns:a16="http://schemas.microsoft.com/office/drawing/2014/main" id="{20E31BF4-3B16-5C0F-0284-2A3AEDBDE7D4}"/>
              </a:ext>
            </a:extLst>
          </p:cNvPr>
          <p:cNvSpPr/>
          <p:nvPr/>
        </p:nvSpPr>
        <p:spPr>
          <a:xfrm>
            <a:off x="996487" y="2474388"/>
            <a:ext cx="3907494" cy="2470818"/>
          </a:xfrm>
          <a:prstGeom prst="rect">
            <a:avLst/>
          </a:prstGeom>
          <a:blipFill dpi="0" rotWithShape="1">
            <a:blip r:embed="rId5"/>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思源宋体 CN Heavy"/>
              <a:cs typeface="+mn-cs"/>
            </a:endParaRPr>
          </a:p>
        </p:txBody>
      </p:sp>
      <p:grpSp>
        <p:nvGrpSpPr>
          <p:cNvPr id="26" name="组合 25">
            <a:extLst>
              <a:ext uri="{FF2B5EF4-FFF2-40B4-BE49-F238E27FC236}">
                <a16:creationId xmlns:a16="http://schemas.microsoft.com/office/drawing/2014/main" id="{88E94253-BD2D-2D8E-5CFE-A35DA9176497}"/>
              </a:ext>
            </a:extLst>
          </p:cNvPr>
          <p:cNvGrpSpPr/>
          <p:nvPr/>
        </p:nvGrpSpPr>
        <p:grpSpPr>
          <a:xfrm>
            <a:off x="6276061" y="390569"/>
            <a:ext cx="4487420" cy="1989782"/>
            <a:chOff x="744484" y="1441224"/>
            <a:chExt cx="4487420" cy="1989782"/>
          </a:xfrm>
        </p:grpSpPr>
        <p:pic>
          <p:nvPicPr>
            <p:cNvPr id="27" name="图片 26">
              <a:extLst>
                <a:ext uri="{FF2B5EF4-FFF2-40B4-BE49-F238E27FC236}">
                  <a16:creationId xmlns:a16="http://schemas.microsoft.com/office/drawing/2014/main" id="{9D336602-B2BF-C350-3462-4A96EAD310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84" y="1441224"/>
              <a:ext cx="2369229" cy="1989782"/>
            </a:xfrm>
            <a:prstGeom prst="rect">
              <a:avLst/>
            </a:prstGeom>
          </p:spPr>
        </p:pic>
        <p:sp>
          <p:nvSpPr>
            <p:cNvPr id="28" name="等腰三角形 27">
              <a:extLst>
                <a:ext uri="{FF2B5EF4-FFF2-40B4-BE49-F238E27FC236}">
                  <a16:creationId xmlns:a16="http://schemas.microsoft.com/office/drawing/2014/main" id="{CA9F8A51-F72E-8DB1-6F8F-F4C73F384F2A}"/>
                </a:ext>
              </a:extLst>
            </p:cNvPr>
            <p:cNvSpPr/>
            <p:nvPr/>
          </p:nvSpPr>
          <p:spPr bwMode="auto">
            <a:xfrm rot="16200000">
              <a:off x="3093849" y="2368744"/>
              <a:ext cx="288032" cy="248304"/>
            </a:xfrm>
            <a:prstGeom prst="triangle">
              <a:avLst/>
            </a:prstGeom>
            <a:solidFill>
              <a:srgbClr val="FFFFFF">
                <a:alpha val="49020"/>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9" name="矩形 28">
              <a:extLst>
                <a:ext uri="{FF2B5EF4-FFF2-40B4-BE49-F238E27FC236}">
                  <a16:creationId xmlns:a16="http://schemas.microsoft.com/office/drawing/2014/main" id="{CCA2A577-09C0-7D73-39F6-66239E86C2BB}"/>
                </a:ext>
              </a:extLst>
            </p:cNvPr>
            <p:cNvSpPr/>
            <p:nvPr/>
          </p:nvSpPr>
          <p:spPr bwMode="auto">
            <a:xfrm>
              <a:off x="3359696" y="2204864"/>
              <a:ext cx="1872208" cy="543024"/>
            </a:xfrm>
            <a:prstGeom prst="rect">
              <a:avLst/>
            </a:prstGeom>
            <a:solidFill>
              <a:srgbClr val="FFFFFF">
                <a:alpha val="61961"/>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800" b="0" i="0" u="none" strike="noStrike" cap="none" normalizeH="0" baseline="0" dirty="0">
                  <a:ln>
                    <a:noFill/>
                  </a:ln>
                  <a:solidFill>
                    <a:schemeClr val="tx1"/>
                  </a:solidFill>
                  <a:effectLst/>
                  <a:latin typeface="Segoe UI" panose="020B0502040204020203" pitchFamily="34" charset="0"/>
                  <a:ea typeface="宋体" panose="02010600030101010101" pitchFamily="2" charset="-122"/>
                  <a:cs typeface="Segoe UI" panose="020B0502040204020203" pitchFamily="34" charset="0"/>
                </a:rPr>
                <a:t>Bootstrap</a:t>
              </a:r>
              <a:endParaRPr kumimoji="0" lang="zh-CN" altLang="en-US" sz="2800" b="0" i="0" u="none" strike="noStrike" cap="none" normalizeH="0" baseline="0" dirty="0">
                <a:ln>
                  <a:noFill/>
                </a:ln>
                <a:solidFill>
                  <a:schemeClr val="tx1"/>
                </a:solidFill>
                <a:effectLst/>
                <a:latin typeface="Segoe UI" panose="020B0502040204020203" pitchFamily="34" charset="0"/>
                <a:ea typeface="宋体" panose="02010600030101010101" pitchFamily="2" charset="-122"/>
                <a:cs typeface="Segoe UI" panose="020B0502040204020203" pitchFamily="34" charset="0"/>
              </a:endParaRPr>
            </a:p>
          </p:txBody>
        </p:sp>
      </p:grpSp>
      <p:pic>
        <p:nvPicPr>
          <p:cNvPr id="30" name="图片 29">
            <a:extLst>
              <a:ext uri="{FF2B5EF4-FFF2-40B4-BE49-F238E27FC236}">
                <a16:creationId xmlns:a16="http://schemas.microsoft.com/office/drawing/2014/main" id="{4FA719D3-B9DA-B613-EA0C-AEC28F5493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4216" y="2593621"/>
            <a:ext cx="3690615" cy="1027221"/>
          </a:xfrm>
          <a:prstGeom prst="rect">
            <a:avLst/>
          </a:prstGeom>
        </p:spPr>
      </p:pic>
      <p:pic>
        <p:nvPicPr>
          <p:cNvPr id="31" name="图片 30">
            <a:extLst>
              <a:ext uri="{FF2B5EF4-FFF2-40B4-BE49-F238E27FC236}">
                <a16:creationId xmlns:a16="http://schemas.microsoft.com/office/drawing/2014/main" id="{61EC49B6-4949-5853-910B-981F26BA8B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9387" y="4011506"/>
            <a:ext cx="4046100" cy="1140937"/>
          </a:xfrm>
          <a:prstGeom prst="rect">
            <a:avLst/>
          </a:prstGeom>
        </p:spPr>
      </p:pic>
      <p:grpSp>
        <p:nvGrpSpPr>
          <p:cNvPr id="32" name="组合 31">
            <a:extLst>
              <a:ext uri="{FF2B5EF4-FFF2-40B4-BE49-F238E27FC236}">
                <a16:creationId xmlns:a16="http://schemas.microsoft.com/office/drawing/2014/main" id="{9CAC2EB9-38E2-FF55-5B8B-EEF9C7AC8F7D}"/>
              </a:ext>
            </a:extLst>
          </p:cNvPr>
          <p:cNvGrpSpPr/>
          <p:nvPr/>
        </p:nvGrpSpPr>
        <p:grpSpPr>
          <a:xfrm>
            <a:off x="6377940" y="5245100"/>
            <a:ext cx="3741420" cy="1511935"/>
            <a:chOff x="6528048" y="894744"/>
            <a:chExt cx="3741607" cy="1931612"/>
          </a:xfrm>
        </p:grpSpPr>
        <p:pic>
          <p:nvPicPr>
            <p:cNvPr id="33" name="图片 32">
              <a:extLst>
                <a:ext uri="{FF2B5EF4-FFF2-40B4-BE49-F238E27FC236}">
                  <a16:creationId xmlns:a16="http://schemas.microsoft.com/office/drawing/2014/main" id="{68637C62-F46E-2D01-DF42-D77589961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8048" y="894744"/>
              <a:ext cx="1931612" cy="1931612"/>
            </a:xfrm>
            <a:prstGeom prst="rect">
              <a:avLst/>
            </a:prstGeom>
          </p:spPr>
        </p:pic>
        <p:sp>
          <p:nvSpPr>
            <p:cNvPr id="34" name="等腰三角形 33">
              <a:extLst>
                <a:ext uri="{FF2B5EF4-FFF2-40B4-BE49-F238E27FC236}">
                  <a16:creationId xmlns:a16="http://schemas.microsoft.com/office/drawing/2014/main" id="{CE311B24-0296-18B9-C25D-22F475C24C10}"/>
                </a:ext>
              </a:extLst>
            </p:cNvPr>
            <p:cNvSpPr/>
            <p:nvPr/>
          </p:nvSpPr>
          <p:spPr bwMode="auto">
            <a:xfrm rot="16200000">
              <a:off x="8345084" y="1736086"/>
              <a:ext cx="288032" cy="248304"/>
            </a:xfrm>
            <a:prstGeom prst="triangle">
              <a:avLst/>
            </a:prstGeom>
            <a:solidFill>
              <a:srgbClr val="FFFFFF">
                <a:alpha val="52157"/>
              </a:srgbClr>
            </a:solid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5" name="矩形 34">
              <a:extLst>
                <a:ext uri="{FF2B5EF4-FFF2-40B4-BE49-F238E27FC236}">
                  <a16:creationId xmlns:a16="http://schemas.microsoft.com/office/drawing/2014/main" id="{7578E11C-447D-6AE5-3487-58FCD7B84A59}"/>
                </a:ext>
              </a:extLst>
            </p:cNvPr>
            <p:cNvSpPr/>
            <p:nvPr/>
          </p:nvSpPr>
          <p:spPr bwMode="auto">
            <a:xfrm>
              <a:off x="8613492" y="1446401"/>
              <a:ext cx="1656163" cy="742304"/>
            </a:xfrm>
            <a:prstGeom prst="rect">
              <a:avLst/>
            </a:prstGeom>
            <a:solidFill>
              <a:srgbClr val="FFFFFF">
                <a:alpha val="61961"/>
              </a:srgbClr>
            </a:solid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800" b="0" i="0" u="none" strike="noStrike" cap="none" normalizeH="0" baseline="0" dirty="0">
                  <a:ln>
                    <a:noFill/>
                  </a:ln>
                  <a:solidFill>
                    <a:schemeClr val="tx1"/>
                  </a:solidFill>
                  <a:effectLst/>
                  <a:latin typeface="Segoe UI" panose="020B0502040204020203" pitchFamily="34" charset="0"/>
                  <a:ea typeface="宋体" panose="02010600030101010101" pitchFamily="2" charset="-122"/>
                  <a:cs typeface="Segoe UI" panose="020B0502040204020203" pitchFamily="34" charset="0"/>
                </a:rPr>
                <a:t>Vue.js</a:t>
              </a:r>
              <a:endParaRPr kumimoji="0" lang="zh-CN" altLang="en-US" sz="2800" b="0" i="0" u="none" strike="noStrike" cap="none" normalizeH="0" baseline="0" dirty="0">
                <a:ln>
                  <a:noFill/>
                </a:ln>
                <a:solidFill>
                  <a:schemeClr val="tx1"/>
                </a:solidFill>
                <a:effectLst/>
                <a:latin typeface="Segoe UI" panose="020B0502040204020203" pitchFamily="34" charset="0"/>
                <a:ea typeface="宋体" panose="02010600030101010101" pitchFamily="2" charset="-122"/>
                <a:cs typeface="Segoe UI" panose="020B0502040204020203" pitchFamily="34" charset="0"/>
              </a:endParaRPr>
            </a:p>
          </p:txBody>
        </p:sp>
      </p:grpSp>
    </p:spTree>
    <p:extLst>
      <p:ext uri="{BB962C8B-B14F-4D97-AF65-F5344CB8AC3E}">
        <p14:creationId xmlns:p14="http://schemas.microsoft.com/office/powerpoint/2010/main" val="126260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par>
                          <p:cTn id="8" fill="hold">
                            <p:stCondLst>
                              <p:cond delay="750"/>
                            </p:stCondLst>
                            <p:childTnLst>
                              <p:par>
                                <p:cTn id="9" presetID="14" presetClass="entr" presetSubtype="1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par>
                          <p:cTn id="12" fill="hold">
                            <p:stCondLst>
                              <p:cond delay="1250"/>
                            </p:stCondLst>
                            <p:childTnLst>
                              <p:par>
                                <p:cTn id="13" presetID="14" presetClass="entr" presetSubtype="1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75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2250"/>
                            </p:stCondLst>
                            <p:childTnLst>
                              <p:par>
                                <p:cTn id="21" presetID="14" presetClass="entr" presetSubtype="1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randombar(horizontal)">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学习路线</a:t>
            </a: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8" name="矩形 7">
            <a:extLst>
              <a:ext uri="{FF2B5EF4-FFF2-40B4-BE49-F238E27FC236}">
                <a16:creationId xmlns:a16="http://schemas.microsoft.com/office/drawing/2014/main" id="{9A304B04-8689-1332-A1CF-753C74B6B9D8}"/>
              </a:ext>
            </a:extLst>
          </p:cNvPr>
          <p:cNvSpPr/>
          <p:nvPr/>
        </p:nvSpPr>
        <p:spPr>
          <a:xfrm>
            <a:off x="918210" y="288290"/>
            <a:ext cx="4178300" cy="523240"/>
          </a:xfrm>
          <a:prstGeom prst="rect">
            <a:avLst/>
          </a:prstGeom>
        </p:spPr>
        <p:txBody>
          <a:bodyPr vert="horz" lIns="91440" tIns="45720" rIns="91440" bIns="45720" rtlCol="0" anchor="b">
            <a:noAutofit/>
          </a:bodyPr>
          <a:lstStyle/>
          <a:p>
            <a:pPr>
              <a:lnSpc>
                <a:spcPts val="6000"/>
              </a:lnSpc>
              <a:spcBef>
                <a:spcPct val="0"/>
              </a:spcBef>
            </a:pP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pic>
        <p:nvPicPr>
          <p:cNvPr id="16" name="图片 15" descr="C:\Users\86151\Desktop\1.png1">
            <a:extLst>
              <a:ext uri="{FF2B5EF4-FFF2-40B4-BE49-F238E27FC236}">
                <a16:creationId xmlns:a16="http://schemas.microsoft.com/office/drawing/2014/main" id="{B3B35234-0616-8886-A57B-2B815FD0137A}"/>
              </a:ext>
            </a:extLst>
          </p:cNvPr>
          <p:cNvPicPr>
            <a:picLocks noChangeAspect="1"/>
          </p:cNvPicPr>
          <p:nvPr/>
        </p:nvPicPr>
        <p:blipFill>
          <a:blip r:embed="rId5"/>
          <a:srcRect/>
          <a:stretch>
            <a:fillRect/>
          </a:stretch>
        </p:blipFill>
        <p:spPr>
          <a:xfrm>
            <a:off x="1183323" y="1129148"/>
            <a:ext cx="9576773" cy="5504697"/>
          </a:xfrm>
          <a:prstGeom prst="rect">
            <a:avLst/>
          </a:prstGeom>
        </p:spPr>
      </p:pic>
    </p:spTree>
    <p:extLst>
      <p:ext uri="{BB962C8B-B14F-4D97-AF65-F5344CB8AC3E}">
        <p14:creationId xmlns:p14="http://schemas.microsoft.com/office/powerpoint/2010/main" val="14732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286358" y="2057400"/>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947413"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2535444" y="286025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mj-lt"/>
                <a:cs typeface="Arial" pitchFamily="34" charset="0"/>
              </a:rPr>
              <a:t>PART 2</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2" name="矩形 1"/>
          <p:cNvSpPr/>
          <p:nvPr/>
        </p:nvSpPr>
        <p:spPr>
          <a:xfrm>
            <a:off x="7111588" y="3179346"/>
            <a:ext cx="1826141" cy="584775"/>
          </a:xfrm>
          <a:prstGeom prst="rect">
            <a:avLst/>
          </a:prstGeom>
        </p:spPr>
        <p:txBody>
          <a:bodyPr wrap="none">
            <a:spAutoFit/>
          </a:bodyPr>
          <a:lstStyle/>
          <a:p>
            <a:pPr algn="ctr"/>
            <a:r>
              <a:rPr lang="zh-CN" altLang="en-US" sz="3200" dirty="0">
                <a:solidFill>
                  <a:schemeClr val="accent1">
                    <a:lumMod val="50000"/>
                  </a:schemeClr>
                </a:solidFill>
              </a:rPr>
              <a:t>前端优势</a:t>
            </a:r>
          </a:p>
        </p:txBody>
      </p:sp>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Tree>
    <p:extLst>
      <p:ext uri="{BB962C8B-B14F-4D97-AF65-F5344CB8AC3E}">
        <p14:creationId xmlns:p14="http://schemas.microsoft.com/office/powerpoint/2010/main" val="59745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12" name="矩形 11">
            <a:extLst>
              <a:ext uri="{FF2B5EF4-FFF2-40B4-BE49-F238E27FC236}">
                <a16:creationId xmlns:a16="http://schemas.microsoft.com/office/drawing/2014/main" id="{FAE64768-32FC-56C9-4DDE-D17C52A71D61}"/>
              </a:ext>
            </a:extLst>
          </p:cNvPr>
          <p:cNvSpPr/>
          <p:nvPr/>
        </p:nvSpPr>
        <p:spPr>
          <a:xfrm>
            <a:off x="1431904" y="572363"/>
            <a:ext cx="4074160" cy="523240"/>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前端优势</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性价比</a:t>
            </a:r>
          </a:p>
        </p:txBody>
      </p:sp>
      <p:grpSp>
        <p:nvGrpSpPr>
          <p:cNvPr id="13" name="1">
            <a:extLst>
              <a:ext uri="{FF2B5EF4-FFF2-40B4-BE49-F238E27FC236}">
                <a16:creationId xmlns:a16="http://schemas.microsoft.com/office/drawing/2014/main" id="{C79CA9B3-E077-6298-7FA3-A1E27765EE8E}"/>
              </a:ext>
            </a:extLst>
          </p:cNvPr>
          <p:cNvGrpSpPr>
            <a:grpSpLocks noChangeAspect="1"/>
          </p:cNvGrpSpPr>
          <p:nvPr/>
        </p:nvGrpSpPr>
        <p:grpSpPr>
          <a:xfrm>
            <a:off x="3751425" y="2218039"/>
            <a:ext cx="4689151" cy="3439828"/>
            <a:chOff x="3774284" y="1772816"/>
            <a:chExt cx="4689151" cy="3439828"/>
          </a:xfrm>
          <a:effectLst>
            <a:outerShdw blurRad="254000" dist="63500" dir="2700000" algn="tl" rotWithShape="0">
              <a:prstClr val="black">
                <a:alpha val="30000"/>
              </a:prstClr>
            </a:outerShdw>
          </a:effectLst>
        </p:grpSpPr>
        <p:grpSp>
          <p:nvGrpSpPr>
            <p:cNvPr id="14" name="Group 13">
              <a:extLst>
                <a:ext uri="{FF2B5EF4-FFF2-40B4-BE49-F238E27FC236}">
                  <a16:creationId xmlns:a16="http://schemas.microsoft.com/office/drawing/2014/main" id="{9571F683-51EE-2E04-05C3-B9F5A9C53AC3}"/>
                </a:ext>
              </a:extLst>
            </p:cNvPr>
            <p:cNvGrpSpPr/>
            <p:nvPr/>
          </p:nvGrpSpPr>
          <p:grpSpPr>
            <a:xfrm>
              <a:off x="3774284" y="2299963"/>
              <a:ext cx="4689151" cy="2344576"/>
              <a:chOff x="5025571" y="2441729"/>
              <a:chExt cx="11048999" cy="5524501"/>
            </a:xfrm>
          </p:grpSpPr>
          <p:sp>
            <p:nvSpPr>
              <p:cNvPr id="25" name="Arc 24">
                <a:extLst>
                  <a:ext uri="{FF2B5EF4-FFF2-40B4-BE49-F238E27FC236}">
                    <a16:creationId xmlns:a16="http://schemas.microsoft.com/office/drawing/2014/main" id="{63BC7948-EC65-D126-1FAA-2BDD2C4AD083}"/>
                  </a:ext>
                </a:extLst>
              </p:cNvPr>
              <p:cNvSpPr/>
              <p:nvPr/>
            </p:nvSpPr>
            <p:spPr>
              <a:xfrm rot="5400000">
                <a:off x="5025571" y="2441729"/>
                <a:ext cx="5524501" cy="5524501"/>
              </a:xfrm>
              <a:prstGeom prst="arc">
                <a:avLst>
                  <a:gd name="adj1" fmla="val 16200000"/>
                  <a:gd name="adj2" fmla="val 10800000"/>
                </a:avLst>
              </a:prstGeom>
              <a:ln w="9525">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26" name="Arc 25">
                <a:extLst>
                  <a:ext uri="{FF2B5EF4-FFF2-40B4-BE49-F238E27FC236}">
                    <a16:creationId xmlns:a16="http://schemas.microsoft.com/office/drawing/2014/main" id="{66D65605-2F8C-C3EC-7E9F-EBB412CDC5A1}"/>
                  </a:ext>
                </a:extLst>
              </p:cNvPr>
              <p:cNvSpPr/>
              <p:nvPr/>
            </p:nvSpPr>
            <p:spPr>
              <a:xfrm rot="16200000">
                <a:off x="10550070" y="2441730"/>
                <a:ext cx="5524500" cy="5524500"/>
              </a:xfrm>
              <a:prstGeom prst="arc">
                <a:avLst>
                  <a:gd name="adj1" fmla="val 16297427"/>
                  <a:gd name="adj2" fmla="val 10800000"/>
                </a:avLst>
              </a:prstGeom>
              <a:ln w="9525">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sp>
          <p:nvSpPr>
            <p:cNvPr id="15" name="Oval 16">
              <a:extLst>
                <a:ext uri="{FF2B5EF4-FFF2-40B4-BE49-F238E27FC236}">
                  <a16:creationId xmlns:a16="http://schemas.microsoft.com/office/drawing/2014/main" id="{3B0AA146-4E12-5139-638F-C0E991AB3221}"/>
                </a:ext>
              </a:extLst>
            </p:cNvPr>
            <p:cNvSpPr/>
            <p:nvPr/>
          </p:nvSpPr>
          <p:spPr>
            <a:xfrm>
              <a:off x="4101184" y="4171269"/>
              <a:ext cx="404887" cy="404887"/>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16" name="Oval 17">
              <a:extLst>
                <a:ext uri="{FF2B5EF4-FFF2-40B4-BE49-F238E27FC236}">
                  <a16:creationId xmlns:a16="http://schemas.microsoft.com/office/drawing/2014/main" id="{61397588-FD4D-F798-ECE4-B63D4E5CBAA9}"/>
                </a:ext>
              </a:extLst>
            </p:cNvPr>
            <p:cNvSpPr/>
            <p:nvPr/>
          </p:nvSpPr>
          <p:spPr>
            <a:xfrm>
              <a:off x="7752663" y="2282644"/>
              <a:ext cx="404887" cy="404887"/>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nvGrpSpPr>
            <p:cNvPr id="17" name="Group 3">
              <a:extLst>
                <a:ext uri="{FF2B5EF4-FFF2-40B4-BE49-F238E27FC236}">
                  <a16:creationId xmlns:a16="http://schemas.microsoft.com/office/drawing/2014/main" id="{1B8CFADD-C404-9F72-3A7F-02DC9FF09C38}"/>
                </a:ext>
              </a:extLst>
            </p:cNvPr>
            <p:cNvGrpSpPr/>
            <p:nvPr/>
          </p:nvGrpSpPr>
          <p:grpSpPr>
            <a:xfrm>
              <a:off x="6627184" y="3884724"/>
              <a:ext cx="1327924" cy="1327920"/>
              <a:chOff x="6714584" y="3938476"/>
              <a:chExt cx="1022143" cy="1022141"/>
            </a:xfrm>
          </p:grpSpPr>
          <p:sp>
            <p:nvSpPr>
              <p:cNvPr id="22" name="Oval 18">
                <a:extLst>
                  <a:ext uri="{FF2B5EF4-FFF2-40B4-BE49-F238E27FC236}">
                    <a16:creationId xmlns:a16="http://schemas.microsoft.com/office/drawing/2014/main" id="{D7F3E880-C454-5DC9-E560-A3F3BAC881B2}"/>
                  </a:ext>
                </a:extLst>
              </p:cNvPr>
              <p:cNvSpPr/>
              <p:nvPr/>
            </p:nvSpPr>
            <p:spPr>
              <a:xfrm flipH="1">
                <a:off x="6714584" y="3938476"/>
                <a:ext cx="1022143" cy="1022141"/>
              </a:xfrm>
              <a:prstGeom prst="ellipse">
                <a:avLst/>
              </a:prstGeom>
              <a:solidFill>
                <a:srgbClr val="FBD77F"/>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23" name="Oval 19">
                <a:extLst>
                  <a:ext uri="{FF2B5EF4-FFF2-40B4-BE49-F238E27FC236}">
                    <a16:creationId xmlns:a16="http://schemas.microsoft.com/office/drawing/2014/main" id="{0A551B1C-1472-F56C-85BD-36930CC8E738}"/>
                  </a:ext>
                </a:extLst>
              </p:cNvPr>
              <p:cNvSpPr/>
              <p:nvPr/>
            </p:nvSpPr>
            <p:spPr>
              <a:xfrm flipH="1">
                <a:off x="6793889" y="4011683"/>
                <a:ext cx="871263" cy="871262"/>
              </a:xfrm>
              <a:prstGeom prst="ellipse">
                <a:avLst/>
              </a:prstGeom>
              <a:solidFill>
                <a:srgbClr val="FBD77F"/>
              </a:solidFill>
              <a:ln w="38100">
                <a:solidFill>
                  <a:srgbClr val="2626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24" name="Freeform: Shape 29">
                <a:extLst>
                  <a:ext uri="{FF2B5EF4-FFF2-40B4-BE49-F238E27FC236}">
                    <a16:creationId xmlns:a16="http://schemas.microsoft.com/office/drawing/2014/main" id="{96A0FB5D-62EC-0D91-BC69-863415DC94BC}"/>
                  </a:ext>
                </a:extLst>
              </p:cNvPr>
              <p:cNvSpPr>
                <a:spLocks noChangeAspect="1"/>
              </p:cNvSpPr>
              <p:nvPr/>
            </p:nvSpPr>
            <p:spPr bwMode="auto">
              <a:xfrm>
                <a:off x="7061794" y="4287769"/>
                <a:ext cx="381053" cy="311001"/>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grpSp>
          <p:nvGrpSpPr>
            <p:cNvPr id="18" name="Group 6">
              <a:extLst>
                <a:ext uri="{FF2B5EF4-FFF2-40B4-BE49-F238E27FC236}">
                  <a16:creationId xmlns:a16="http://schemas.microsoft.com/office/drawing/2014/main" id="{DE82C5F5-AB8B-76EC-88F8-8453E2D84E0A}"/>
                </a:ext>
              </a:extLst>
            </p:cNvPr>
            <p:cNvGrpSpPr/>
            <p:nvPr/>
          </p:nvGrpSpPr>
          <p:grpSpPr>
            <a:xfrm>
              <a:off x="4282608" y="1772816"/>
              <a:ext cx="1327924" cy="1327920"/>
              <a:chOff x="4909893" y="2312876"/>
              <a:chExt cx="1022143" cy="1022141"/>
            </a:xfrm>
          </p:grpSpPr>
          <p:sp>
            <p:nvSpPr>
              <p:cNvPr id="19" name="Oval 21">
                <a:extLst>
                  <a:ext uri="{FF2B5EF4-FFF2-40B4-BE49-F238E27FC236}">
                    <a16:creationId xmlns:a16="http://schemas.microsoft.com/office/drawing/2014/main" id="{490385A3-D650-25C3-CAA2-F121C22F9E80}"/>
                  </a:ext>
                </a:extLst>
              </p:cNvPr>
              <p:cNvSpPr/>
              <p:nvPr/>
            </p:nvSpPr>
            <p:spPr>
              <a:xfrm flipH="1">
                <a:off x="4909893" y="2312876"/>
                <a:ext cx="1022143" cy="1022141"/>
              </a:xfrm>
              <a:prstGeom prst="ellipse">
                <a:avLst/>
              </a:prstGeom>
              <a:solidFill>
                <a:srgbClr val="C4D7D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20" name="Oval 22">
                <a:extLst>
                  <a:ext uri="{FF2B5EF4-FFF2-40B4-BE49-F238E27FC236}">
                    <a16:creationId xmlns:a16="http://schemas.microsoft.com/office/drawing/2014/main" id="{7304B09F-775E-9393-0243-15419B38D6B5}"/>
                  </a:ext>
                </a:extLst>
              </p:cNvPr>
              <p:cNvSpPr/>
              <p:nvPr/>
            </p:nvSpPr>
            <p:spPr>
              <a:xfrm flipH="1">
                <a:off x="4989198" y="2388316"/>
                <a:ext cx="871263" cy="871262"/>
              </a:xfrm>
              <a:prstGeom prst="ellipse">
                <a:avLst/>
              </a:prstGeom>
              <a:solidFill>
                <a:srgbClr val="C4D7D3"/>
              </a:solidFill>
              <a:ln w="38100">
                <a:solidFill>
                  <a:srgbClr val="2626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sp>
            <p:nvSpPr>
              <p:cNvPr id="21" name="Freeform: Shape 30">
                <a:extLst>
                  <a:ext uri="{FF2B5EF4-FFF2-40B4-BE49-F238E27FC236}">
                    <a16:creationId xmlns:a16="http://schemas.microsoft.com/office/drawing/2014/main" id="{C7C49383-67DD-312F-6359-F71DF58B57E2}"/>
                  </a:ext>
                </a:extLst>
              </p:cNvPr>
              <p:cNvSpPr>
                <a:spLocks noChangeAspect="1"/>
              </p:cNvSpPr>
              <p:nvPr/>
            </p:nvSpPr>
            <p:spPr bwMode="auto">
              <a:xfrm>
                <a:off x="5230439" y="2685625"/>
                <a:ext cx="381053" cy="276641"/>
              </a:xfrm>
              <a:custGeom>
                <a:avLst/>
                <a:gdLst>
                  <a:gd name="connsiteX0" fmla="*/ 220682 w 508000"/>
                  <a:gd name="connsiteY0" fmla="*/ 153574 h 368803"/>
                  <a:gd name="connsiteX1" fmla="*/ 251847 w 508000"/>
                  <a:gd name="connsiteY1" fmla="*/ 166568 h 368803"/>
                  <a:gd name="connsiteX2" fmla="*/ 314177 w 508000"/>
                  <a:gd name="connsiteY2" fmla="*/ 166568 h 368803"/>
                  <a:gd name="connsiteX3" fmla="*/ 314177 w 508000"/>
                  <a:gd name="connsiteY3" fmla="*/ 232405 h 368803"/>
                  <a:gd name="connsiteX4" fmla="*/ 258773 w 508000"/>
                  <a:gd name="connsiteY4" fmla="*/ 287846 h 368803"/>
                  <a:gd name="connsiteX5" fmla="*/ 248384 w 508000"/>
                  <a:gd name="connsiteY5" fmla="*/ 287846 h 368803"/>
                  <a:gd name="connsiteX6" fmla="*/ 189517 w 508000"/>
                  <a:gd name="connsiteY6" fmla="*/ 232405 h 368803"/>
                  <a:gd name="connsiteX7" fmla="*/ 189517 w 508000"/>
                  <a:gd name="connsiteY7" fmla="*/ 166568 h 368803"/>
                  <a:gd name="connsiteX8" fmla="*/ 220682 w 508000"/>
                  <a:gd name="connsiteY8" fmla="*/ 153574 h 368803"/>
                  <a:gd name="connsiteX9" fmla="*/ 463075 w 508000"/>
                  <a:gd name="connsiteY9" fmla="*/ 73065 h 368803"/>
                  <a:gd name="connsiteX10" fmla="*/ 362857 w 508000"/>
                  <a:gd name="connsiteY10" fmla="*/ 191360 h 368803"/>
                  <a:gd name="connsiteX11" fmla="*/ 463075 w 508000"/>
                  <a:gd name="connsiteY11" fmla="*/ 295738 h 368803"/>
                  <a:gd name="connsiteX12" fmla="*/ 41469 w 508000"/>
                  <a:gd name="connsiteY12" fmla="*/ 73065 h 368803"/>
                  <a:gd name="connsiteX13" fmla="*/ 41469 w 508000"/>
                  <a:gd name="connsiteY13" fmla="*/ 295738 h 368803"/>
                  <a:gd name="connsiteX14" fmla="*/ 141687 w 508000"/>
                  <a:gd name="connsiteY14" fmla="*/ 191360 h 368803"/>
                  <a:gd name="connsiteX15" fmla="*/ 41469 w 508000"/>
                  <a:gd name="connsiteY15" fmla="*/ 73065 h 368803"/>
                  <a:gd name="connsiteX16" fmla="*/ 72571 w 508000"/>
                  <a:gd name="connsiteY16" fmla="*/ 41751 h 368803"/>
                  <a:gd name="connsiteX17" fmla="*/ 176245 w 508000"/>
                  <a:gd name="connsiteY17" fmla="*/ 163526 h 368803"/>
                  <a:gd name="connsiteX18" fmla="*/ 169333 w 508000"/>
                  <a:gd name="connsiteY18" fmla="*/ 226153 h 368803"/>
                  <a:gd name="connsiteX19" fmla="*/ 72571 w 508000"/>
                  <a:gd name="connsiteY19" fmla="*/ 327052 h 368803"/>
                  <a:gd name="connsiteX20" fmla="*/ 435429 w 508000"/>
                  <a:gd name="connsiteY20" fmla="*/ 327052 h 368803"/>
                  <a:gd name="connsiteX21" fmla="*/ 338667 w 508000"/>
                  <a:gd name="connsiteY21" fmla="*/ 226153 h 368803"/>
                  <a:gd name="connsiteX22" fmla="*/ 331755 w 508000"/>
                  <a:gd name="connsiteY22" fmla="*/ 163526 h 368803"/>
                  <a:gd name="connsiteX23" fmla="*/ 435429 w 508000"/>
                  <a:gd name="connsiteY23" fmla="*/ 41751 h 368803"/>
                  <a:gd name="connsiteX24" fmla="*/ 72571 w 508000"/>
                  <a:gd name="connsiteY24" fmla="*/ 41751 h 368803"/>
                  <a:gd name="connsiteX25" fmla="*/ 55293 w 508000"/>
                  <a:gd name="connsiteY25" fmla="*/ 0 h 368803"/>
                  <a:gd name="connsiteX26" fmla="*/ 449252 w 508000"/>
                  <a:gd name="connsiteY26" fmla="*/ 0 h 368803"/>
                  <a:gd name="connsiteX27" fmla="*/ 466531 w 508000"/>
                  <a:gd name="connsiteY27" fmla="*/ 3479 h 368803"/>
                  <a:gd name="connsiteX28" fmla="*/ 508000 w 508000"/>
                  <a:gd name="connsiteY28" fmla="*/ 55668 h 368803"/>
                  <a:gd name="connsiteX29" fmla="*/ 504544 w 508000"/>
                  <a:gd name="connsiteY29" fmla="*/ 313135 h 368803"/>
                  <a:gd name="connsiteX30" fmla="*/ 490721 w 508000"/>
                  <a:gd name="connsiteY30" fmla="*/ 351407 h 368803"/>
                  <a:gd name="connsiteX31" fmla="*/ 449252 w 508000"/>
                  <a:gd name="connsiteY31" fmla="*/ 368803 h 368803"/>
                  <a:gd name="connsiteX32" fmla="*/ 55293 w 508000"/>
                  <a:gd name="connsiteY32" fmla="*/ 368803 h 368803"/>
                  <a:gd name="connsiteX33" fmla="*/ 17279 w 508000"/>
                  <a:gd name="connsiteY33" fmla="*/ 351407 h 368803"/>
                  <a:gd name="connsiteX34" fmla="*/ 0 w 508000"/>
                  <a:gd name="connsiteY34" fmla="*/ 313135 h 368803"/>
                  <a:gd name="connsiteX35" fmla="*/ 0 w 508000"/>
                  <a:gd name="connsiteY35" fmla="*/ 55668 h 368803"/>
                  <a:gd name="connsiteX36" fmla="*/ 41469 w 508000"/>
                  <a:gd name="connsiteY36" fmla="*/ 3479 h 368803"/>
                  <a:gd name="connsiteX37" fmla="*/ 55293 w 508000"/>
                  <a:gd name="connsiteY37" fmla="*/ 0 h 36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368803">
                    <a:moveTo>
                      <a:pt x="220682" y="153574"/>
                    </a:moveTo>
                    <a:cubicBezTo>
                      <a:pt x="231936" y="153574"/>
                      <a:pt x="243190" y="157906"/>
                      <a:pt x="251847" y="166568"/>
                    </a:cubicBezTo>
                    <a:cubicBezTo>
                      <a:pt x="269161" y="149243"/>
                      <a:pt x="296863" y="149243"/>
                      <a:pt x="314177" y="166568"/>
                    </a:cubicBezTo>
                    <a:cubicBezTo>
                      <a:pt x="331491" y="183894"/>
                      <a:pt x="331491" y="215079"/>
                      <a:pt x="314177" y="232405"/>
                    </a:cubicBezTo>
                    <a:cubicBezTo>
                      <a:pt x="314177" y="232405"/>
                      <a:pt x="272624" y="273986"/>
                      <a:pt x="258773" y="287846"/>
                    </a:cubicBezTo>
                    <a:cubicBezTo>
                      <a:pt x="255310" y="291311"/>
                      <a:pt x="251847" y="291311"/>
                      <a:pt x="248384" y="287846"/>
                    </a:cubicBezTo>
                    <a:cubicBezTo>
                      <a:pt x="231070" y="273986"/>
                      <a:pt x="189517" y="232405"/>
                      <a:pt x="189517" y="232405"/>
                    </a:cubicBezTo>
                    <a:cubicBezTo>
                      <a:pt x="172203" y="215079"/>
                      <a:pt x="172203" y="183894"/>
                      <a:pt x="189517" y="166568"/>
                    </a:cubicBezTo>
                    <a:cubicBezTo>
                      <a:pt x="198174" y="157906"/>
                      <a:pt x="209428" y="153574"/>
                      <a:pt x="220682" y="153574"/>
                    </a:cubicBezTo>
                    <a:close/>
                    <a:moveTo>
                      <a:pt x="463075" y="73065"/>
                    </a:moveTo>
                    <a:cubicBezTo>
                      <a:pt x="463075" y="73065"/>
                      <a:pt x="463075" y="73065"/>
                      <a:pt x="362857" y="191360"/>
                    </a:cubicBezTo>
                    <a:cubicBezTo>
                      <a:pt x="362857" y="191360"/>
                      <a:pt x="362857" y="191360"/>
                      <a:pt x="463075" y="295738"/>
                    </a:cubicBezTo>
                    <a:close/>
                    <a:moveTo>
                      <a:pt x="41469" y="73065"/>
                    </a:moveTo>
                    <a:cubicBezTo>
                      <a:pt x="41469" y="73065"/>
                      <a:pt x="41469" y="73065"/>
                      <a:pt x="41469" y="295738"/>
                    </a:cubicBezTo>
                    <a:lnTo>
                      <a:pt x="141687" y="191360"/>
                    </a:lnTo>
                    <a:cubicBezTo>
                      <a:pt x="141687" y="191360"/>
                      <a:pt x="141687" y="191360"/>
                      <a:pt x="41469" y="73065"/>
                    </a:cubicBezTo>
                    <a:close/>
                    <a:moveTo>
                      <a:pt x="72571" y="41751"/>
                    </a:moveTo>
                    <a:cubicBezTo>
                      <a:pt x="72571" y="41751"/>
                      <a:pt x="127864" y="107858"/>
                      <a:pt x="176245" y="163526"/>
                    </a:cubicBezTo>
                    <a:cubicBezTo>
                      <a:pt x="162422" y="180922"/>
                      <a:pt x="158966" y="205277"/>
                      <a:pt x="169333" y="226153"/>
                    </a:cubicBezTo>
                    <a:cubicBezTo>
                      <a:pt x="169333" y="226153"/>
                      <a:pt x="169333" y="226153"/>
                      <a:pt x="72571" y="327052"/>
                    </a:cubicBezTo>
                    <a:lnTo>
                      <a:pt x="435429" y="327052"/>
                    </a:lnTo>
                    <a:cubicBezTo>
                      <a:pt x="435429" y="327052"/>
                      <a:pt x="435429" y="327052"/>
                      <a:pt x="338667" y="226153"/>
                    </a:cubicBezTo>
                    <a:cubicBezTo>
                      <a:pt x="349034" y="205277"/>
                      <a:pt x="345578" y="180922"/>
                      <a:pt x="331755" y="163526"/>
                    </a:cubicBezTo>
                    <a:cubicBezTo>
                      <a:pt x="380136" y="107858"/>
                      <a:pt x="435429" y="41751"/>
                      <a:pt x="435429" y="41751"/>
                    </a:cubicBezTo>
                    <a:cubicBezTo>
                      <a:pt x="435429" y="41751"/>
                      <a:pt x="435429" y="41751"/>
                      <a:pt x="72571" y="41751"/>
                    </a:cubicBezTo>
                    <a:close/>
                    <a:moveTo>
                      <a:pt x="55293" y="0"/>
                    </a:moveTo>
                    <a:cubicBezTo>
                      <a:pt x="55293" y="0"/>
                      <a:pt x="55293" y="0"/>
                      <a:pt x="449252" y="0"/>
                    </a:cubicBezTo>
                    <a:cubicBezTo>
                      <a:pt x="456163" y="0"/>
                      <a:pt x="459619" y="0"/>
                      <a:pt x="466531" y="3479"/>
                    </a:cubicBezTo>
                    <a:cubicBezTo>
                      <a:pt x="490721" y="10438"/>
                      <a:pt x="508000" y="31313"/>
                      <a:pt x="508000" y="55668"/>
                    </a:cubicBezTo>
                    <a:cubicBezTo>
                      <a:pt x="508000" y="55668"/>
                      <a:pt x="508000" y="55668"/>
                      <a:pt x="504544" y="313135"/>
                    </a:cubicBezTo>
                    <a:cubicBezTo>
                      <a:pt x="504544" y="327052"/>
                      <a:pt x="501088" y="340969"/>
                      <a:pt x="490721" y="351407"/>
                    </a:cubicBezTo>
                    <a:cubicBezTo>
                      <a:pt x="480354" y="361844"/>
                      <a:pt x="463075" y="368803"/>
                      <a:pt x="449252" y="368803"/>
                    </a:cubicBezTo>
                    <a:cubicBezTo>
                      <a:pt x="449252" y="368803"/>
                      <a:pt x="449252" y="368803"/>
                      <a:pt x="55293" y="368803"/>
                    </a:cubicBezTo>
                    <a:cubicBezTo>
                      <a:pt x="41469" y="368803"/>
                      <a:pt x="27646" y="361844"/>
                      <a:pt x="17279" y="351407"/>
                    </a:cubicBezTo>
                    <a:cubicBezTo>
                      <a:pt x="6912" y="340969"/>
                      <a:pt x="0" y="327052"/>
                      <a:pt x="0" y="313135"/>
                    </a:cubicBezTo>
                    <a:cubicBezTo>
                      <a:pt x="0" y="313135"/>
                      <a:pt x="0" y="313135"/>
                      <a:pt x="0" y="55668"/>
                    </a:cubicBezTo>
                    <a:cubicBezTo>
                      <a:pt x="0" y="31313"/>
                      <a:pt x="17279" y="10438"/>
                      <a:pt x="41469" y="3479"/>
                    </a:cubicBezTo>
                    <a:cubicBezTo>
                      <a:pt x="44925" y="0"/>
                      <a:pt x="51837" y="0"/>
                      <a:pt x="55293"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grpSp>
      <p:sp>
        <p:nvSpPr>
          <p:cNvPr id="27" name="矩形 26">
            <a:extLst>
              <a:ext uri="{FF2B5EF4-FFF2-40B4-BE49-F238E27FC236}">
                <a16:creationId xmlns:a16="http://schemas.microsoft.com/office/drawing/2014/main" id="{E6EE8B43-3529-4FC1-ABCA-3E2D7E658EB7}"/>
              </a:ext>
            </a:extLst>
          </p:cNvPr>
          <p:cNvSpPr/>
          <p:nvPr/>
        </p:nvSpPr>
        <p:spPr>
          <a:xfrm>
            <a:off x="3166110" y="2315845"/>
            <a:ext cx="1499235" cy="53403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sym typeface="思源黑体旧字形 Normal" panose="020B0400000000000000" pitchFamily="34" charset="-128"/>
              </a:rPr>
              <a:t>前端</a:t>
            </a:r>
          </a:p>
        </p:txBody>
      </p:sp>
      <p:grpSp>
        <p:nvGrpSpPr>
          <p:cNvPr id="28" name="组合 27">
            <a:extLst>
              <a:ext uri="{FF2B5EF4-FFF2-40B4-BE49-F238E27FC236}">
                <a16:creationId xmlns:a16="http://schemas.microsoft.com/office/drawing/2014/main" id="{9825BFAC-ECF2-E189-1433-3079A8C36B0C}"/>
              </a:ext>
            </a:extLst>
          </p:cNvPr>
          <p:cNvGrpSpPr/>
          <p:nvPr/>
        </p:nvGrpSpPr>
        <p:grpSpPr>
          <a:xfrm>
            <a:off x="883587" y="4551916"/>
            <a:ext cx="3376295" cy="534035"/>
            <a:chOff x="5133155" y="2027715"/>
            <a:chExt cx="3376295" cy="534035"/>
          </a:xfrm>
        </p:grpSpPr>
        <p:sp>
          <p:nvSpPr>
            <p:cNvPr id="29" name="矩形 28">
              <a:extLst>
                <a:ext uri="{FF2B5EF4-FFF2-40B4-BE49-F238E27FC236}">
                  <a16:creationId xmlns:a16="http://schemas.microsoft.com/office/drawing/2014/main" id="{24228B5F-D3C0-8B42-0810-1073D691B032}"/>
                </a:ext>
              </a:extLst>
            </p:cNvPr>
            <p:cNvSpPr/>
            <p:nvPr/>
          </p:nvSpPr>
          <p:spPr>
            <a:xfrm>
              <a:off x="5133155" y="2050007"/>
              <a:ext cx="2574620" cy="373380"/>
            </a:xfrm>
            <a:prstGeom prst="rect">
              <a:avLst/>
            </a:prstGeom>
          </p:spPr>
          <p:txBody>
            <a:bodyPr wrap="square">
              <a:spAutoFit/>
              <a:scene3d>
                <a:camera prst="orthographicFront"/>
                <a:lightRig rig="threePt" dir="t"/>
              </a:scene3d>
              <a:sp3d contourW="12700"/>
            </a:bodyPr>
            <a:lstStyle/>
            <a:p>
              <a:pP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0" name="矩形 29">
              <a:extLst>
                <a:ext uri="{FF2B5EF4-FFF2-40B4-BE49-F238E27FC236}">
                  <a16:creationId xmlns:a16="http://schemas.microsoft.com/office/drawing/2014/main" id="{F52DACC0-2A69-1A69-5A90-6CEBE8003300}"/>
                </a:ext>
              </a:extLst>
            </p:cNvPr>
            <p:cNvSpPr/>
            <p:nvPr/>
          </p:nvSpPr>
          <p:spPr>
            <a:xfrm>
              <a:off x="6573970" y="2027715"/>
              <a:ext cx="1935480" cy="5340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rPr>
                <a:t>JavaScript</a:t>
              </a:r>
            </a:p>
          </p:txBody>
        </p:sp>
      </p:grpSp>
      <p:grpSp>
        <p:nvGrpSpPr>
          <p:cNvPr id="31" name="组合 30">
            <a:extLst>
              <a:ext uri="{FF2B5EF4-FFF2-40B4-BE49-F238E27FC236}">
                <a16:creationId xmlns:a16="http://schemas.microsoft.com/office/drawing/2014/main" id="{4F2D94A1-1E70-DA07-5D85-BBD47308B1AA}"/>
              </a:ext>
            </a:extLst>
          </p:cNvPr>
          <p:cNvGrpSpPr/>
          <p:nvPr/>
        </p:nvGrpSpPr>
        <p:grpSpPr>
          <a:xfrm>
            <a:off x="7436546" y="4574208"/>
            <a:ext cx="3880742" cy="907348"/>
            <a:chOff x="4008875" y="2050007"/>
            <a:chExt cx="3880742" cy="907348"/>
          </a:xfrm>
        </p:grpSpPr>
        <p:sp>
          <p:nvSpPr>
            <p:cNvPr id="32" name="矩形 31">
              <a:extLst>
                <a:ext uri="{FF2B5EF4-FFF2-40B4-BE49-F238E27FC236}">
                  <a16:creationId xmlns:a16="http://schemas.microsoft.com/office/drawing/2014/main" id="{DC2E84E6-8D8A-2771-0333-0D939BDE632F}"/>
                </a:ext>
              </a:extLst>
            </p:cNvPr>
            <p:cNvSpPr/>
            <p:nvPr/>
          </p:nvSpPr>
          <p:spPr>
            <a:xfrm>
              <a:off x="5271161" y="2050007"/>
              <a:ext cx="2618456" cy="373380"/>
            </a:xfrm>
            <a:prstGeom prst="rect">
              <a:avLst/>
            </a:prstGeom>
          </p:spPr>
          <p:txBody>
            <a:bodyPr wrap="square">
              <a:spAutoFit/>
              <a:scene3d>
                <a:camera prst="orthographicFront"/>
                <a:lightRig rig="threePt" dir="t"/>
              </a:scene3d>
              <a:sp3d contourW="12700"/>
            </a:bodyPr>
            <a:lstStyle/>
            <a:p>
              <a:pPr algn="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3" name="矩形 32">
              <a:extLst>
                <a:ext uri="{FF2B5EF4-FFF2-40B4-BE49-F238E27FC236}">
                  <a16:creationId xmlns:a16="http://schemas.microsoft.com/office/drawing/2014/main" id="{8293FEDD-9348-5B25-6D9B-A6E6A420F0DB}"/>
                </a:ext>
              </a:extLst>
            </p:cNvPr>
            <p:cNvSpPr/>
            <p:nvPr/>
          </p:nvSpPr>
          <p:spPr>
            <a:xfrm>
              <a:off x="4008875" y="2423320"/>
              <a:ext cx="1446151" cy="53403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rPr>
                <a:t>后端</a:t>
              </a:r>
            </a:p>
          </p:txBody>
        </p:sp>
      </p:grpSp>
      <p:pic>
        <p:nvPicPr>
          <p:cNvPr id="34" name="Picture 33">
            <a:extLst>
              <a:ext uri="{FF2B5EF4-FFF2-40B4-BE49-F238E27FC236}">
                <a16:creationId xmlns:a16="http://schemas.microsoft.com/office/drawing/2014/main" id="{1B0D9C38-6B63-E54B-53DB-ED771C5D10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494845" y="3447748"/>
            <a:ext cx="1380744" cy="844555"/>
          </a:xfrm>
          <a:prstGeom prst="ellipse">
            <a:avLst/>
          </a:prstGeom>
        </p:spPr>
      </p:pic>
      <p:sp>
        <p:nvSpPr>
          <p:cNvPr id="35" name="椭圆 34">
            <a:extLst>
              <a:ext uri="{FF2B5EF4-FFF2-40B4-BE49-F238E27FC236}">
                <a16:creationId xmlns:a16="http://schemas.microsoft.com/office/drawing/2014/main" id="{7F9D0E1F-2BF3-37ED-1767-10383AA24F39}"/>
              </a:ext>
            </a:extLst>
          </p:cNvPr>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105F06F-601E-F0CD-09AB-FA9785F440E1}"/>
              </a:ext>
            </a:extLst>
          </p:cNvPr>
          <p:cNvSpPr/>
          <p:nvPr/>
        </p:nvSpPr>
        <p:spPr>
          <a:xfrm>
            <a:off x="434235" y="415237"/>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385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50" fill="hold"/>
                                        <p:tgtEl>
                                          <p:spTgt spid="13"/>
                                        </p:tgtEl>
                                        <p:attrNameLst>
                                          <p:attrName>ppt_w</p:attrName>
                                        </p:attrNameLst>
                                      </p:cBhvr>
                                      <p:tavLst>
                                        <p:tav tm="0">
                                          <p:val>
                                            <p:fltVal val="0"/>
                                          </p:val>
                                        </p:tav>
                                        <p:tav tm="100000">
                                          <p:val>
                                            <p:strVal val="#ppt_w"/>
                                          </p:val>
                                        </p:tav>
                                      </p:tavLst>
                                    </p:anim>
                                    <p:anim calcmode="lin" valueType="num">
                                      <p:cBhvr>
                                        <p:cTn id="12" dur="750" fill="hold"/>
                                        <p:tgtEl>
                                          <p:spTgt spid="13"/>
                                        </p:tgtEl>
                                        <p:attrNameLst>
                                          <p:attrName>ppt_h</p:attrName>
                                        </p:attrNameLst>
                                      </p:cBhvr>
                                      <p:tavLst>
                                        <p:tav tm="0">
                                          <p:val>
                                            <p:fltVal val="0"/>
                                          </p:val>
                                        </p:tav>
                                        <p:tav tm="100000">
                                          <p:val>
                                            <p:strVal val="#ppt_h"/>
                                          </p:val>
                                        </p:tav>
                                      </p:tavLst>
                                    </p:anim>
                                    <p:anim calcmode="lin" valueType="num">
                                      <p:cBhvr>
                                        <p:cTn id="13" dur="750" fill="hold"/>
                                        <p:tgtEl>
                                          <p:spTgt spid="13"/>
                                        </p:tgtEl>
                                        <p:attrNameLst>
                                          <p:attrName>style.rotation</p:attrName>
                                        </p:attrNameLst>
                                      </p:cBhvr>
                                      <p:tavLst>
                                        <p:tav tm="0">
                                          <p:val>
                                            <p:fltVal val="90"/>
                                          </p:val>
                                        </p:tav>
                                        <p:tav tm="100000">
                                          <p:val>
                                            <p:fltVal val="0"/>
                                          </p:val>
                                        </p:tav>
                                      </p:tavLst>
                                    </p:anim>
                                    <p:animEffect transition="in" filter="fade">
                                      <p:cBhvr>
                                        <p:cTn id="14" dur="750"/>
                                        <p:tgtEl>
                                          <p:spTgt spid="13"/>
                                        </p:tgtEl>
                                      </p:cBhvr>
                                    </p:animEffect>
                                  </p:childTnLst>
                                </p:cTn>
                              </p:par>
                              <p:par>
                                <p:cTn id="15" presetID="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750" fill="hold"/>
                                        <p:tgtEl>
                                          <p:spTgt spid="28"/>
                                        </p:tgtEl>
                                        <p:attrNameLst>
                                          <p:attrName>ppt_x</p:attrName>
                                        </p:attrNameLst>
                                      </p:cBhvr>
                                      <p:tavLst>
                                        <p:tav tm="0">
                                          <p:val>
                                            <p:strVal val="#ppt_x"/>
                                          </p:val>
                                        </p:tav>
                                        <p:tav tm="100000">
                                          <p:val>
                                            <p:strVal val="#ppt_x"/>
                                          </p:val>
                                        </p:tav>
                                      </p:tavLst>
                                    </p:anim>
                                    <p:anim calcmode="lin" valueType="num">
                                      <p:cBhvr additive="base">
                                        <p:cTn id="18" dur="75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750" fill="hold"/>
                                        <p:tgtEl>
                                          <p:spTgt spid="31"/>
                                        </p:tgtEl>
                                        <p:attrNameLst>
                                          <p:attrName>ppt_x</p:attrName>
                                        </p:attrNameLst>
                                      </p:cBhvr>
                                      <p:tavLst>
                                        <p:tav tm="0">
                                          <p:val>
                                            <p:strVal val="#ppt_x"/>
                                          </p:val>
                                        </p:tav>
                                        <p:tav tm="100000">
                                          <p:val>
                                            <p:strVal val="#ppt_x"/>
                                          </p:val>
                                        </p:tav>
                                      </p:tavLst>
                                    </p:anim>
                                    <p:anim calcmode="lin" valueType="num">
                                      <p:cBhvr additive="base">
                                        <p:cTn id="22" dur="750" fill="hold"/>
                                        <p:tgtEl>
                                          <p:spTgt spid="31"/>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500"/>
                                  </p:stCondLst>
                                  <p:childTnLst>
                                    <p:set>
                                      <p:cBhvr>
                                        <p:cTn id="24" dur="1" fill="hold">
                                          <p:stCondLst>
                                            <p:cond delay="499"/>
                                          </p:stCondLst>
                                        </p:cTn>
                                        <p:tgtEl>
                                          <p:spTgt spid="34"/>
                                        </p:tgtEl>
                                        <p:attrNameLst>
                                          <p:attrName>style.visibility</p:attrName>
                                        </p:attrNameLst>
                                      </p:cBhvr>
                                      <p:to>
                                        <p:strVal val="visible"/>
                                      </p:to>
                                    </p:set>
                                  </p:childTnLst>
                                </p:cTn>
                              </p:par>
                              <p:par>
                                <p:cTn id="25" presetID="6" presetClass="emph" presetSubtype="0" accel="100000" autoRev="1" fill="hold" nodeType="withEffect">
                                  <p:stCondLst>
                                    <p:cond delay="500"/>
                                  </p:stCondLst>
                                  <p:childTnLst>
                                    <p:animScale>
                                      <p:cBhvr>
                                        <p:cTn id="26" dur="500" fill="hold"/>
                                        <p:tgtEl>
                                          <p:spTgt spid="3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12" name="矩形 11">
            <a:extLst>
              <a:ext uri="{FF2B5EF4-FFF2-40B4-BE49-F238E27FC236}">
                <a16:creationId xmlns:a16="http://schemas.microsoft.com/office/drawing/2014/main" id="{FAE64768-32FC-56C9-4DDE-D17C52A71D61}"/>
              </a:ext>
            </a:extLst>
          </p:cNvPr>
          <p:cNvSpPr/>
          <p:nvPr/>
        </p:nvSpPr>
        <p:spPr>
          <a:xfrm>
            <a:off x="1431904" y="572363"/>
            <a:ext cx="4074160" cy="523240"/>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前端优势</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易入门</a:t>
            </a:r>
          </a:p>
        </p:txBody>
      </p:sp>
      <p:grpSp>
        <p:nvGrpSpPr>
          <p:cNvPr id="28" name="组合 27">
            <a:extLst>
              <a:ext uri="{FF2B5EF4-FFF2-40B4-BE49-F238E27FC236}">
                <a16:creationId xmlns:a16="http://schemas.microsoft.com/office/drawing/2014/main" id="{9825BFAC-ECF2-E189-1433-3079A8C36B0C}"/>
              </a:ext>
            </a:extLst>
          </p:cNvPr>
          <p:cNvGrpSpPr/>
          <p:nvPr/>
        </p:nvGrpSpPr>
        <p:grpSpPr>
          <a:xfrm>
            <a:off x="883587" y="4551916"/>
            <a:ext cx="3376295" cy="497957"/>
            <a:chOff x="5133155" y="2027715"/>
            <a:chExt cx="3376295" cy="497957"/>
          </a:xfrm>
        </p:grpSpPr>
        <p:sp>
          <p:nvSpPr>
            <p:cNvPr id="29" name="矩形 28">
              <a:extLst>
                <a:ext uri="{FF2B5EF4-FFF2-40B4-BE49-F238E27FC236}">
                  <a16:creationId xmlns:a16="http://schemas.microsoft.com/office/drawing/2014/main" id="{24228B5F-D3C0-8B42-0810-1073D691B032}"/>
                </a:ext>
              </a:extLst>
            </p:cNvPr>
            <p:cNvSpPr/>
            <p:nvPr/>
          </p:nvSpPr>
          <p:spPr>
            <a:xfrm>
              <a:off x="5133155" y="2050007"/>
              <a:ext cx="2574620" cy="373380"/>
            </a:xfrm>
            <a:prstGeom prst="rect">
              <a:avLst/>
            </a:prstGeom>
          </p:spPr>
          <p:txBody>
            <a:bodyPr wrap="square">
              <a:spAutoFit/>
              <a:scene3d>
                <a:camera prst="orthographicFront"/>
                <a:lightRig rig="threePt" dir="t"/>
              </a:scene3d>
              <a:sp3d contourW="12700"/>
            </a:bodyPr>
            <a:lstStyle/>
            <a:p>
              <a:pP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0" name="矩形 29">
              <a:extLst>
                <a:ext uri="{FF2B5EF4-FFF2-40B4-BE49-F238E27FC236}">
                  <a16:creationId xmlns:a16="http://schemas.microsoft.com/office/drawing/2014/main" id="{F52DACC0-2A69-1A69-5A90-6CEBE8003300}"/>
                </a:ext>
              </a:extLst>
            </p:cNvPr>
            <p:cNvSpPr/>
            <p:nvPr/>
          </p:nvSpPr>
          <p:spPr>
            <a:xfrm>
              <a:off x="6573970" y="2027715"/>
              <a:ext cx="1935480" cy="497957"/>
            </a:xfrm>
            <a:prstGeom prst="rect">
              <a:avLst/>
            </a:prstGeom>
          </p:spPr>
          <p:txBody>
            <a:bodyPr wrap="square">
              <a:spAutoFit/>
              <a:scene3d>
                <a:camera prst="orthographicFront"/>
                <a:lightRig rig="threePt" dir="t"/>
              </a:scene3d>
              <a:sp3d contourW="12700"/>
            </a:bodyPr>
            <a:lstStyle/>
            <a:p>
              <a:pPr algn="just">
                <a:lnSpc>
                  <a:spcPct val="120000"/>
                </a:lnSpc>
              </a:pPr>
              <a:endParaRPr lang="en-US" altLang="zh-CN"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grpSp>
        <p:nvGrpSpPr>
          <p:cNvPr id="31" name="组合 30">
            <a:extLst>
              <a:ext uri="{FF2B5EF4-FFF2-40B4-BE49-F238E27FC236}">
                <a16:creationId xmlns:a16="http://schemas.microsoft.com/office/drawing/2014/main" id="{4F2D94A1-1E70-DA07-5D85-BBD47308B1AA}"/>
              </a:ext>
            </a:extLst>
          </p:cNvPr>
          <p:cNvGrpSpPr/>
          <p:nvPr/>
        </p:nvGrpSpPr>
        <p:grpSpPr>
          <a:xfrm>
            <a:off x="7436546" y="4574208"/>
            <a:ext cx="3880742" cy="871270"/>
            <a:chOff x="4008875" y="2050007"/>
            <a:chExt cx="3880742" cy="871270"/>
          </a:xfrm>
        </p:grpSpPr>
        <p:sp>
          <p:nvSpPr>
            <p:cNvPr id="32" name="矩形 31">
              <a:extLst>
                <a:ext uri="{FF2B5EF4-FFF2-40B4-BE49-F238E27FC236}">
                  <a16:creationId xmlns:a16="http://schemas.microsoft.com/office/drawing/2014/main" id="{DC2E84E6-8D8A-2771-0333-0D939BDE632F}"/>
                </a:ext>
              </a:extLst>
            </p:cNvPr>
            <p:cNvSpPr/>
            <p:nvPr/>
          </p:nvSpPr>
          <p:spPr>
            <a:xfrm>
              <a:off x="5271161" y="2050007"/>
              <a:ext cx="2618456" cy="373380"/>
            </a:xfrm>
            <a:prstGeom prst="rect">
              <a:avLst/>
            </a:prstGeom>
          </p:spPr>
          <p:txBody>
            <a:bodyPr wrap="square">
              <a:spAutoFit/>
              <a:scene3d>
                <a:camera prst="orthographicFront"/>
                <a:lightRig rig="threePt" dir="t"/>
              </a:scene3d>
              <a:sp3d contourW="12700"/>
            </a:bodyPr>
            <a:lstStyle/>
            <a:p>
              <a:pPr algn="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3" name="矩形 32">
              <a:extLst>
                <a:ext uri="{FF2B5EF4-FFF2-40B4-BE49-F238E27FC236}">
                  <a16:creationId xmlns:a16="http://schemas.microsoft.com/office/drawing/2014/main" id="{8293FEDD-9348-5B25-6D9B-A6E6A420F0DB}"/>
                </a:ext>
              </a:extLst>
            </p:cNvPr>
            <p:cNvSpPr/>
            <p:nvPr/>
          </p:nvSpPr>
          <p:spPr>
            <a:xfrm>
              <a:off x="4008875" y="2423320"/>
              <a:ext cx="1446151"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sp>
        <p:nvSpPr>
          <p:cNvPr id="35" name="椭圆 34">
            <a:extLst>
              <a:ext uri="{FF2B5EF4-FFF2-40B4-BE49-F238E27FC236}">
                <a16:creationId xmlns:a16="http://schemas.microsoft.com/office/drawing/2014/main" id="{7F9D0E1F-2BF3-37ED-1767-10383AA24F39}"/>
              </a:ext>
            </a:extLst>
          </p:cNvPr>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105F06F-601E-F0CD-09AB-FA9785F440E1}"/>
              </a:ext>
            </a:extLst>
          </p:cNvPr>
          <p:cNvSpPr/>
          <p:nvPr/>
        </p:nvSpPr>
        <p:spPr>
          <a:xfrm>
            <a:off x="434235" y="415237"/>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944024B7-E4CF-822B-29BD-A8A3AC175B18}"/>
              </a:ext>
            </a:extLst>
          </p:cNvPr>
          <p:cNvGrpSpPr/>
          <p:nvPr/>
        </p:nvGrpSpPr>
        <p:grpSpPr>
          <a:xfrm>
            <a:off x="2040895" y="2279331"/>
            <a:ext cx="8542473" cy="1246263"/>
            <a:chOff x="2040895" y="2279331"/>
            <a:chExt cx="8542473" cy="1246263"/>
          </a:xfrm>
        </p:grpSpPr>
        <p:sp>
          <p:nvSpPr>
            <p:cNvPr id="8" name="矩形 1">
              <a:extLst>
                <a:ext uri="{FF2B5EF4-FFF2-40B4-BE49-F238E27FC236}">
                  <a16:creationId xmlns:a16="http://schemas.microsoft.com/office/drawing/2014/main" id="{9465DABD-4D8E-1370-E26C-ADF15311B033}"/>
                </a:ext>
              </a:extLst>
            </p:cNvPr>
            <p:cNvSpPr>
              <a:spLocks noChangeArrowheads="1"/>
            </p:cNvSpPr>
            <p:nvPr/>
          </p:nvSpPr>
          <p:spPr bwMode="auto">
            <a:xfrm>
              <a:off x="2104887" y="2807274"/>
              <a:ext cx="3366875" cy="718320"/>
            </a:xfrm>
            <a:prstGeom prst="rect">
              <a:avLst/>
            </a:prstGeom>
            <a:solidFill>
              <a:srgbClr val="C4D7D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365" b="0" i="0" u="none" strike="noStrike" kern="0" cap="none" spc="0" normalizeH="0" baseline="0" noProof="0" dirty="0">
                <a:ln>
                  <a:noFill/>
                </a:ln>
                <a:solidFill>
                  <a:srgbClr val="FFFFFF"/>
                </a:solidFill>
                <a:effectLst/>
                <a:highlight>
                  <a:srgbClr val="0000FF"/>
                </a:highlight>
                <a:uLnTx/>
                <a:uFillTx/>
                <a:latin typeface="Source Han Sans HW SC"/>
                <a:ea typeface="PangMenZhengDao" panose="02010600030101010101" pitchFamily="2" charset="-122"/>
                <a:sym typeface="Source Han Sans HW SC"/>
              </a:endParaRPr>
            </a:p>
          </p:txBody>
        </p:sp>
        <p:sp>
          <p:nvSpPr>
            <p:cNvPr id="11" name="文本框 76">
              <a:extLst>
                <a:ext uri="{FF2B5EF4-FFF2-40B4-BE49-F238E27FC236}">
                  <a16:creationId xmlns:a16="http://schemas.microsoft.com/office/drawing/2014/main" id="{2EF07F81-517A-A344-167C-444598D9768C}"/>
                </a:ext>
              </a:extLst>
            </p:cNvPr>
            <p:cNvSpPr>
              <a:spLocks noChangeArrowheads="1"/>
            </p:cNvSpPr>
            <p:nvPr/>
          </p:nvSpPr>
          <p:spPr bwMode="auto">
            <a:xfrm>
              <a:off x="2176915" y="2865308"/>
              <a:ext cx="15906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3680" b="1" dirty="0">
                  <a:solidFill>
                    <a:prstClr val="white"/>
                  </a:solidFill>
                  <a:latin typeface="仓耳今楷05-6763 W05" panose="02020400000000000000" pitchFamily="18" charset="-122"/>
                  <a:ea typeface="仓耳今楷05-6763 W05" panose="02020400000000000000" pitchFamily="18" charset="-122"/>
                  <a:sym typeface="Source Han Sans HW SC"/>
                </a:rPr>
                <a:t>两个月</a:t>
              </a:r>
            </a:p>
          </p:txBody>
        </p:sp>
        <p:sp>
          <p:nvSpPr>
            <p:cNvPr id="36" name="直接连接符 78">
              <a:extLst>
                <a:ext uri="{FF2B5EF4-FFF2-40B4-BE49-F238E27FC236}">
                  <a16:creationId xmlns:a16="http://schemas.microsoft.com/office/drawing/2014/main" id="{FA59ABF1-2DEE-B9BE-1D07-37F02AF197D7}"/>
                </a:ext>
              </a:extLst>
            </p:cNvPr>
            <p:cNvSpPr>
              <a:spLocks noChangeShapeType="1"/>
            </p:cNvSpPr>
            <p:nvPr/>
          </p:nvSpPr>
          <p:spPr bwMode="auto">
            <a:xfrm>
              <a:off x="5471763" y="3525594"/>
              <a:ext cx="4978330" cy="0"/>
            </a:xfrm>
            <a:prstGeom prst="line">
              <a:avLst/>
            </a:prstGeom>
            <a:noFill/>
            <a:ln w="6350">
              <a:solidFill>
                <a:srgbClr val="7F7F7F"/>
              </a:solidFill>
              <a:bevel/>
            </a:ln>
            <a:extLst>
              <a:ext uri="{909E8E84-426E-40DD-AFC4-6F175D3DCCD1}">
                <a14:hiddenFill xmlns:a14="http://schemas.microsoft.com/office/drawing/2010/main">
                  <a:noFill/>
                </a14:hiddenFill>
              </a:ext>
            </a:extLst>
          </p:spPr>
          <p:txBody>
            <a:bodyPr/>
            <a:lstStyle/>
            <a:p>
              <a:endParaRPr lang="zh-CN" altLang="en-US" sz="2365">
                <a:solidFill>
                  <a:prstClr val="black"/>
                </a:solidFill>
                <a:latin typeface="Source Han Sans HW SC"/>
                <a:ea typeface="PangMenZhengDao" panose="02010600030101010101" pitchFamily="2" charset="-122"/>
                <a:sym typeface="Source Han Sans HW SC"/>
              </a:endParaRPr>
            </a:p>
          </p:txBody>
        </p:sp>
        <p:sp>
          <p:nvSpPr>
            <p:cNvPr id="38" name="TextBox 22">
              <a:extLst>
                <a:ext uri="{FF2B5EF4-FFF2-40B4-BE49-F238E27FC236}">
                  <a16:creationId xmlns:a16="http://schemas.microsoft.com/office/drawing/2014/main" id="{0A874BD6-A9C8-05C0-D02C-E86810880FFC}"/>
                </a:ext>
              </a:extLst>
            </p:cNvPr>
            <p:cNvSpPr txBox="1"/>
            <p:nvPr/>
          </p:nvSpPr>
          <p:spPr>
            <a:xfrm>
              <a:off x="5672201" y="2980258"/>
              <a:ext cx="4911167" cy="373380"/>
            </a:xfrm>
            <a:prstGeom prst="rect">
              <a:avLst/>
            </a:prstGeom>
            <a:noFill/>
          </p:spPr>
          <p:txBody>
            <a:bodyPr wrap="square" rtlCol="0">
              <a:spAutoFit/>
            </a:bodyPr>
            <a:lstStyle/>
            <a:p>
              <a:pPr lvl="0">
                <a:lnSpc>
                  <a:spcPts val="2200"/>
                </a:lnSpc>
                <a:defRPr/>
              </a:pPr>
              <a:r>
                <a:rPr lang="en-US" altLang="zh-CN" sz="3600" dirty="0">
                  <a:solidFill>
                    <a:schemeClr val="tx1">
                      <a:lumMod val="75000"/>
                      <a:lumOff val="25000"/>
                    </a:schemeClr>
                  </a:solidFill>
                  <a:latin typeface="仓耳今楷05-6763 W05" panose="02020400000000000000" pitchFamily="18" charset="-122"/>
                  <a:ea typeface="仓耳今楷05-6763 W05" panose="02020400000000000000" pitchFamily="18" charset="-122"/>
                </a:rPr>
                <a:t>HTML+CSS+JS</a:t>
              </a:r>
            </a:p>
          </p:txBody>
        </p:sp>
        <p:sp>
          <p:nvSpPr>
            <p:cNvPr id="39" name="TextBox 25">
              <a:extLst>
                <a:ext uri="{FF2B5EF4-FFF2-40B4-BE49-F238E27FC236}">
                  <a16:creationId xmlns:a16="http://schemas.microsoft.com/office/drawing/2014/main" id="{BB638880-D8C7-2901-46C1-84497F339169}"/>
                </a:ext>
              </a:extLst>
            </p:cNvPr>
            <p:cNvSpPr txBox="1"/>
            <p:nvPr/>
          </p:nvSpPr>
          <p:spPr>
            <a:xfrm>
              <a:off x="2040895" y="2279331"/>
              <a:ext cx="1770380" cy="414020"/>
            </a:xfrm>
            <a:prstGeom prst="rect">
              <a:avLst/>
            </a:prstGeom>
            <a:noFill/>
          </p:spPr>
          <p:txBody>
            <a:bodyPr wrap="none" rtlCol="0">
              <a:spAutoFit/>
            </a:bodyPr>
            <a:lstStyle/>
            <a:p>
              <a:r>
                <a:rPr lang="zh-CN" altLang="en-US" sz="2100" b="1" spc="394"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ontserrat Semi" charset="0"/>
                  <a:sym typeface="Source Han Sans HW SC"/>
                </a:rPr>
                <a:t>基础三件套</a:t>
              </a:r>
            </a:p>
          </p:txBody>
        </p:sp>
      </p:grpSp>
      <p:grpSp>
        <p:nvGrpSpPr>
          <p:cNvPr id="40" name="组合 39">
            <a:extLst>
              <a:ext uri="{FF2B5EF4-FFF2-40B4-BE49-F238E27FC236}">
                <a16:creationId xmlns:a16="http://schemas.microsoft.com/office/drawing/2014/main" id="{07106DCB-46DE-A2A2-134C-8724C25A2C4D}"/>
              </a:ext>
            </a:extLst>
          </p:cNvPr>
          <p:cNvGrpSpPr/>
          <p:nvPr/>
        </p:nvGrpSpPr>
        <p:grpSpPr>
          <a:xfrm>
            <a:off x="2040895" y="4506208"/>
            <a:ext cx="8715688" cy="1187169"/>
            <a:chOff x="2040895" y="4506208"/>
            <a:chExt cx="8715688" cy="1187169"/>
          </a:xfrm>
        </p:grpSpPr>
        <p:sp>
          <p:nvSpPr>
            <p:cNvPr id="41" name="矩形 63">
              <a:extLst>
                <a:ext uri="{FF2B5EF4-FFF2-40B4-BE49-F238E27FC236}">
                  <a16:creationId xmlns:a16="http://schemas.microsoft.com/office/drawing/2014/main" id="{F9D4857B-8A13-E15A-8D31-DB32B3094582}"/>
                </a:ext>
              </a:extLst>
            </p:cNvPr>
            <p:cNvSpPr>
              <a:spLocks noChangeArrowheads="1"/>
            </p:cNvSpPr>
            <p:nvPr/>
          </p:nvSpPr>
          <p:spPr bwMode="auto">
            <a:xfrm>
              <a:off x="2104887" y="4989229"/>
              <a:ext cx="4325847" cy="704148"/>
            </a:xfrm>
            <a:prstGeom prst="rect">
              <a:avLst/>
            </a:prstGeom>
            <a:solidFill>
              <a:srgbClr val="FBD77F"/>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365" b="0" i="0" u="none" strike="noStrike" kern="0" cap="none" spc="0" normalizeH="0" baseline="0" noProof="0">
                <a:ln>
                  <a:noFill/>
                </a:ln>
                <a:solidFill>
                  <a:srgbClr val="FFFFFF"/>
                </a:solidFill>
                <a:effectLst/>
                <a:uLnTx/>
                <a:uFillTx/>
                <a:latin typeface="Source Han Sans HW SC"/>
                <a:ea typeface="PangMenZhengDao" panose="02010600030101010101" pitchFamily="2" charset="-122"/>
                <a:sym typeface="Source Han Sans HW SC"/>
              </a:endParaRPr>
            </a:p>
          </p:txBody>
        </p:sp>
        <p:sp>
          <p:nvSpPr>
            <p:cNvPr id="42" name="文本框 77">
              <a:extLst>
                <a:ext uri="{FF2B5EF4-FFF2-40B4-BE49-F238E27FC236}">
                  <a16:creationId xmlns:a16="http://schemas.microsoft.com/office/drawing/2014/main" id="{BEB64F16-EA92-6886-634F-2EEA0EDDF9CE}"/>
                </a:ext>
              </a:extLst>
            </p:cNvPr>
            <p:cNvSpPr>
              <a:spLocks noChangeArrowheads="1"/>
            </p:cNvSpPr>
            <p:nvPr/>
          </p:nvSpPr>
          <p:spPr bwMode="auto">
            <a:xfrm>
              <a:off x="2139255" y="5034863"/>
              <a:ext cx="15906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3680" b="1" dirty="0">
                  <a:solidFill>
                    <a:prstClr val="white"/>
                  </a:solidFill>
                  <a:latin typeface="仓耳今楷05-6763 W05" panose="02020400000000000000" pitchFamily="18" charset="-122"/>
                  <a:ea typeface="仓耳今楷05-6763 W05" panose="02020400000000000000" pitchFamily="18" charset="-122"/>
                  <a:sym typeface="Source Han Sans HW SC"/>
                </a:rPr>
                <a:t>一个月</a:t>
              </a:r>
            </a:p>
          </p:txBody>
        </p:sp>
        <p:sp>
          <p:nvSpPr>
            <p:cNvPr id="43" name="直接连接符 79">
              <a:extLst>
                <a:ext uri="{FF2B5EF4-FFF2-40B4-BE49-F238E27FC236}">
                  <a16:creationId xmlns:a16="http://schemas.microsoft.com/office/drawing/2014/main" id="{7B5CADE0-1469-AE59-69C1-1645F9A988EF}"/>
                </a:ext>
              </a:extLst>
            </p:cNvPr>
            <p:cNvSpPr>
              <a:spLocks noChangeShapeType="1"/>
            </p:cNvSpPr>
            <p:nvPr/>
          </p:nvSpPr>
          <p:spPr bwMode="auto">
            <a:xfrm>
              <a:off x="6430734" y="5693377"/>
              <a:ext cx="4302514" cy="0"/>
            </a:xfrm>
            <a:prstGeom prst="line">
              <a:avLst/>
            </a:prstGeom>
            <a:noFill/>
            <a:ln w="6350">
              <a:solidFill>
                <a:srgbClr val="7F7F7F"/>
              </a:solidFill>
              <a:bevel/>
            </a:ln>
            <a:extLst>
              <a:ext uri="{909E8E84-426E-40DD-AFC4-6F175D3DCCD1}">
                <a14:hiddenFill xmlns:a14="http://schemas.microsoft.com/office/drawing/2010/main">
                  <a:noFill/>
                </a14:hiddenFill>
              </a:ext>
            </a:extLst>
          </p:spPr>
          <p:txBody>
            <a:bodyPr/>
            <a:lstStyle/>
            <a:p>
              <a:endParaRPr lang="zh-CN" altLang="en-US" sz="2365">
                <a:solidFill>
                  <a:prstClr val="black"/>
                </a:solidFill>
                <a:latin typeface="Source Han Sans HW SC"/>
                <a:ea typeface="PangMenZhengDao" panose="02010600030101010101" pitchFamily="2" charset="-122"/>
                <a:sym typeface="Source Han Sans HW SC"/>
              </a:endParaRPr>
            </a:p>
          </p:txBody>
        </p:sp>
        <p:sp>
          <p:nvSpPr>
            <p:cNvPr id="44" name="TextBox 22">
              <a:extLst>
                <a:ext uri="{FF2B5EF4-FFF2-40B4-BE49-F238E27FC236}">
                  <a16:creationId xmlns:a16="http://schemas.microsoft.com/office/drawing/2014/main" id="{28070340-D645-5AF7-3D4F-E2F19AB92920}"/>
                </a:ext>
              </a:extLst>
            </p:cNvPr>
            <p:cNvSpPr txBox="1"/>
            <p:nvPr/>
          </p:nvSpPr>
          <p:spPr>
            <a:xfrm>
              <a:off x="6430735" y="5177250"/>
              <a:ext cx="4325848" cy="373380"/>
            </a:xfrm>
            <a:prstGeom prst="rect">
              <a:avLst/>
            </a:prstGeom>
            <a:noFill/>
          </p:spPr>
          <p:txBody>
            <a:bodyPr wrap="square" rtlCol="0">
              <a:spAutoFit/>
            </a:bodyPr>
            <a:lstStyle/>
            <a:p>
              <a:pPr lvl="0">
                <a:lnSpc>
                  <a:spcPts val="2200"/>
                </a:lnSpc>
                <a:defRPr/>
              </a:pPr>
              <a:r>
                <a:rPr lang="en-US" altLang="zh-CN" sz="3200"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VUE.js</a:t>
              </a:r>
            </a:p>
          </p:txBody>
        </p:sp>
        <p:sp>
          <p:nvSpPr>
            <p:cNvPr id="45" name="TextBox 25">
              <a:extLst>
                <a:ext uri="{FF2B5EF4-FFF2-40B4-BE49-F238E27FC236}">
                  <a16:creationId xmlns:a16="http://schemas.microsoft.com/office/drawing/2014/main" id="{EB888C9B-CD2C-5FEF-5D5C-7DDB871DC88B}"/>
                </a:ext>
              </a:extLst>
            </p:cNvPr>
            <p:cNvSpPr txBox="1"/>
            <p:nvPr/>
          </p:nvSpPr>
          <p:spPr>
            <a:xfrm>
              <a:off x="2040895" y="4506208"/>
              <a:ext cx="1370330" cy="414020"/>
            </a:xfrm>
            <a:prstGeom prst="rect">
              <a:avLst/>
            </a:prstGeom>
            <a:noFill/>
          </p:spPr>
          <p:txBody>
            <a:bodyPr wrap="none" rtlCol="0">
              <a:spAutoFit/>
            </a:bodyPr>
            <a:lstStyle/>
            <a:p>
              <a:r>
                <a:rPr lang="en-US" altLang="zh-CN" sz="2100" b="1" spc="394"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ontserrat Semi" charset="0"/>
                  <a:sym typeface="Source Han Sans HW SC"/>
                </a:rPr>
                <a:t>VUE</a:t>
              </a:r>
              <a:r>
                <a:rPr lang="zh-CN" altLang="en-US" sz="2100" b="1" spc="394"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ontserrat Semi" charset="0"/>
                  <a:sym typeface="Source Han Sans HW SC"/>
                </a:rPr>
                <a:t>框架</a:t>
              </a:r>
            </a:p>
          </p:txBody>
        </p:sp>
      </p:grpSp>
    </p:spTree>
    <p:extLst>
      <p:ext uri="{BB962C8B-B14F-4D97-AF65-F5344CB8AC3E}">
        <p14:creationId xmlns:p14="http://schemas.microsoft.com/office/powerpoint/2010/main" val="20644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750" fill="hold"/>
                                        <p:tgtEl>
                                          <p:spTgt spid="28"/>
                                        </p:tgtEl>
                                        <p:attrNameLst>
                                          <p:attrName>ppt_x</p:attrName>
                                        </p:attrNameLst>
                                      </p:cBhvr>
                                      <p:tavLst>
                                        <p:tav tm="0">
                                          <p:val>
                                            <p:strVal val="#ppt_x"/>
                                          </p:val>
                                        </p:tav>
                                        <p:tav tm="100000">
                                          <p:val>
                                            <p:strVal val="#ppt_x"/>
                                          </p:val>
                                        </p:tav>
                                      </p:tavLst>
                                    </p:anim>
                                    <p:anim calcmode="lin" valueType="num">
                                      <p:cBhvr additive="base">
                                        <p:cTn id="11" dur="750" fill="hold"/>
                                        <p:tgtEl>
                                          <p:spTgt spid="28"/>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750" fill="hold"/>
                                        <p:tgtEl>
                                          <p:spTgt spid="31"/>
                                        </p:tgtEl>
                                        <p:attrNameLst>
                                          <p:attrName>ppt_x</p:attrName>
                                        </p:attrNameLst>
                                      </p:cBhvr>
                                      <p:tavLst>
                                        <p:tav tm="0">
                                          <p:val>
                                            <p:strVal val="#ppt_x"/>
                                          </p:val>
                                        </p:tav>
                                        <p:tav tm="100000">
                                          <p:val>
                                            <p:strVal val="#ppt_x"/>
                                          </p:val>
                                        </p:tav>
                                      </p:tavLst>
                                    </p:anim>
                                    <p:anim calcmode="lin" valueType="num">
                                      <p:cBhvr additive="base">
                                        <p:cTn id="15" dur="750" fill="hold"/>
                                        <p:tgtEl>
                                          <p:spTgt spid="31"/>
                                        </p:tgtEl>
                                        <p:attrNameLst>
                                          <p:attrName>ppt_y</p:attrName>
                                        </p:attrNameLst>
                                      </p:cBhvr>
                                      <p:tavLst>
                                        <p:tav tm="0">
                                          <p:val>
                                            <p:strVal val="0-#ppt_h/2"/>
                                          </p:val>
                                        </p:tav>
                                        <p:tav tm="100000">
                                          <p:val>
                                            <p:strVal val="#ppt_y"/>
                                          </p:val>
                                        </p:tav>
                                      </p:tavLst>
                                    </p:anim>
                                  </p:childTnLst>
                                </p:cTn>
                              </p:par>
                            </p:childTnLst>
                          </p:cTn>
                        </p:par>
                        <p:par>
                          <p:cTn id="16" fill="hold">
                            <p:stCondLst>
                              <p:cond delay="750"/>
                            </p:stCondLst>
                            <p:childTnLst>
                              <p:par>
                                <p:cTn id="17" presetID="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1+#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750" fill="hold"/>
                                        <p:tgtEl>
                                          <p:spTgt spid="40"/>
                                        </p:tgtEl>
                                        <p:attrNameLst>
                                          <p:attrName>ppt_x</p:attrName>
                                        </p:attrNameLst>
                                      </p:cBhvr>
                                      <p:tavLst>
                                        <p:tav tm="0">
                                          <p:val>
                                            <p:strVal val="1+#ppt_w/2"/>
                                          </p:val>
                                        </p:tav>
                                        <p:tav tm="100000">
                                          <p:val>
                                            <p:strVal val="#ppt_x"/>
                                          </p:val>
                                        </p:tav>
                                      </p:tavLst>
                                    </p:anim>
                                    <p:anim calcmode="lin" valueType="num">
                                      <p:cBhvr additive="base">
                                        <p:cTn id="24" dur="75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12" name="矩形 11">
            <a:extLst>
              <a:ext uri="{FF2B5EF4-FFF2-40B4-BE49-F238E27FC236}">
                <a16:creationId xmlns:a16="http://schemas.microsoft.com/office/drawing/2014/main" id="{FAE64768-32FC-56C9-4DDE-D17C52A71D61}"/>
              </a:ext>
            </a:extLst>
          </p:cNvPr>
          <p:cNvSpPr/>
          <p:nvPr/>
        </p:nvSpPr>
        <p:spPr>
          <a:xfrm>
            <a:off x="1431904" y="572363"/>
            <a:ext cx="4074160" cy="523240"/>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前端优势</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薪资高</a:t>
            </a:r>
          </a:p>
        </p:txBody>
      </p:sp>
      <p:grpSp>
        <p:nvGrpSpPr>
          <p:cNvPr id="28" name="组合 27">
            <a:extLst>
              <a:ext uri="{FF2B5EF4-FFF2-40B4-BE49-F238E27FC236}">
                <a16:creationId xmlns:a16="http://schemas.microsoft.com/office/drawing/2014/main" id="{9825BFAC-ECF2-E189-1433-3079A8C36B0C}"/>
              </a:ext>
            </a:extLst>
          </p:cNvPr>
          <p:cNvGrpSpPr/>
          <p:nvPr/>
        </p:nvGrpSpPr>
        <p:grpSpPr>
          <a:xfrm>
            <a:off x="883587" y="4551916"/>
            <a:ext cx="3376295" cy="497957"/>
            <a:chOff x="5133155" y="2027715"/>
            <a:chExt cx="3376295" cy="497957"/>
          </a:xfrm>
        </p:grpSpPr>
        <p:sp>
          <p:nvSpPr>
            <p:cNvPr id="29" name="矩形 28">
              <a:extLst>
                <a:ext uri="{FF2B5EF4-FFF2-40B4-BE49-F238E27FC236}">
                  <a16:creationId xmlns:a16="http://schemas.microsoft.com/office/drawing/2014/main" id="{24228B5F-D3C0-8B42-0810-1073D691B032}"/>
                </a:ext>
              </a:extLst>
            </p:cNvPr>
            <p:cNvSpPr/>
            <p:nvPr/>
          </p:nvSpPr>
          <p:spPr>
            <a:xfrm>
              <a:off x="5133155" y="2050007"/>
              <a:ext cx="2574620" cy="373380"/>
            </a:xfrm>
            <a:prstGeom prst="rect">
              <a:avLst/>
            </a:prstGeom>
          </p:spPr>
          <p:txBody>
            <a:bodyPr wrap="square">
              <a:spAutoFit/>
              <a:scene3d>
                <a:camera prst="orthographicFront"/>
                <a:lightRig rig="threePt" dir="t"/>
              </a:scene3d>
              <a:sp3d contourW="12700"/>
            </a:bodyPr>
            <a:lstStyle/>
            <a:p>
              <a:pP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0" name="矩形 29">
              <a:extLst>
                <a:ext uri="{FF2B5EF4-FFF2-40B4-BE49-F238E27FC236}">
                  <a16:creationId xmlns:a16="http://schemas.microsoft.com/office/drawing/2014/main" id="{F52DACC0-2A69-1A69-5A90-6CEBE8003300}"/>
                </a:ext>
              </a:extLst>
            </p:cNvPr>
            <p:cNvSpPr/>
            <p:nvPr/>
          </p:nvSpPr>
          <p:spPr>
            <a:xfrm>
              <a:off x="6573970" y="2027715"/>
              <a:ext cx="1935480" cy="497957"/>
            </a:xfrm>
            <a:prstGeom prst="rect">
              <a:avLst/>
            </a:prstGeom>
          </p:spPr>
          <p:txBody>
            <a:bodyPr wrap="square">
              <a:spAutoFit/>
              <a:scene3d>
                <a:camera prst="orthographicFront"/>
                <a:lightRig rig="threePt" dir="t"/>
              </a:scene3d>
              <a:sp3d contourW="12700"/>
            </a:bodyPr>
            <a:lstStyle/>
            <a:p>
              <a:pPr algn="just">
                <a:lnSpc>
                  <a:spcPct val="120000"/>
                </a:lnSpc>
              </a:pPr>
              <a:endParaRPr lang="en-US" altLang="zh-CN"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grpSp>
        <p:nvGrpSpPr>
          <p:cNvPr id="31" name="组合 30">
            <a:extLst>
              <a:ext uri="{FF2B5EF4-FFF2-40B4-BE49-F238E27FC236}">
                <a16:creationId xmlns:a16="http://schemas.microsoft.com/office/drawing/2014/main" id="{4F2D94A1-1E70-DA07-5D85-BBD47308B1AA}"/>
              </a:ext>
            </a:extLst>
          </p:cNvPr>
          <p:cNvGrpSpPr/>
          <p:nvPr/>
        </p:nvGrpSpPr>
        <p:grpSpPr>
          <a:xfrm>
            <a:off x="7436546" y="4574208"/>
            <a:ext cx="3880742" cy="871270"/>
            <a:chOff x="4008875" y="2050007"/>
            <a:chExt cx="3880742" cy="871270"/>
          </a:xfrm>
        </p:grpSpPr>
        <p:sp>
          <p:nvSpPr>
            <p:cNvPr id="32" name="矩形 31">
              <a:extLst>
                <a:ext uri="{FF2B5EF4-FFF2-40B4-BE49-F238E27FC236}">
                  <a16:creationId xmlns:a16="http://schemas.microsoft.com/office/drawing/2014/main" id="{DC2E84E6-8D8A-2771-0333-0D939BDE632F}"/>
                </a:ext>
              </a:extLst>
            </p:cNvPr>
            <p:cNvSpPr/>
            <p:nvPr/>
          </p:nvSpPr>
          <p:spPr>
            <a:xfrm>
              <a:off x="5271161" y="2050007"/>
              <a:ext cx="2618456" cy="373380"/>
            </a:xfrm>
            <a:prstGeom prst="rect">
              <a:avLst/>
            </a:prstGeom>
          </p:spPr>
          <p:txBody>
            <a:bodyPr wrap="square">
              <a:spAutoFit/>
              <a:scene3d>
                <a:camera prst="orthographicFront"/>
                <a:lightRig rig="threePt" dir="t"/>
              </a:scene3d>
              <a:sp3d contourW="12700"/>
            </a:bodyPr>
            <a:lstStyle/>
            <a:p>
              <a:pPr algn="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3" name="矩形 32">
              <a:extLst>
                <a:ext uri="{FF2B5EF4-FFF2-40B4-BE49-F238E27FC236}">
                  <a16:creationId xmlns:a16="http://schemas.microsoft.com/office/drawing/2014/main" id="{8293FEDD-9348-5B25-6D9B-A6E6A420F0DB}"/>
                </a:ext>
              </a:extLst>
            </p:cNvPr>
            <p:cNvSpPr/>
            <p:nvPr/>
          </p:nvSpPr>
          <p:spPr>
            <a:xfrm>
              <a:off x="4008875" y="2423320"/>
              <a:ext cx="1446151"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sp>
        <p:nvSpPr>
          <p:cNvPr id="35" name="椭圆 34">
            <a:extLst>
              <a:ext uri="{FF2B5EF4-FFF2-40B4-BE49-F238E27FC236}">
                <a16:creationId xmlns:a16="http://schemas.microsoft.com/office/drawing/2014/main" id="{7F9D0E1F-2BF3-37ED-1767-10383AA24F39}"/>
              </a:ext>
            </a:extLst>
          </p:cNvPr>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105F06F-601E-F0CD-09AB-FA9785F440E1}"/>
              </a:ext>
            </a:extLst>
          </p:cNvPr>
          <p:cNvSpPr/>
          <p:nvPr/>
        </p:nvSpPr>
        <p:spPr>
          <a:xfrm>
            <a:off x="434235" y="415237"/>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5D994952-2098-5BC6-87E6-981272617930}"/>
              </a:ext>
            </a:extLst>
          </p:cNvPr>
          <p:cNvPicPr>
            <a:picLocks noChangeAspect="1"/>
          </p:cNvPicPr>
          <p:nvPr/>
        </p:nvPicPr>
        <p:blipFill>
          <a:blip r:embed="rId5"/>
          <a:stretch>
            <a:fillRect/>
          </a:stretch>
        </p:blipFill>
        <p:spPr>
          <a:xfrm>
            <a:off x="287716" y="1412522"/>
            <a:ext cx="7148830" cy="4602480"/>
          </a:xfrm>
          <a:prstGeom prst="rect">
            <a:avLst/>
          </a:prstGeom>
        </p:spPr>
      </p:pic>
      <p:pic>
        <p:nvPicPr>
          <p:cNvPr id="4" name="图片 3">
            <a:extLst>
              <a:ext uri="{FF2B5EF4-FFF2-40B4-BE49-F238E27FC236}">
                <a16:creationId xmlns:a16="http://schemas.microsoft.com/office/drawing/2014/main" id="{06750C66-09A9-2305-D086-E41B60F4E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0510" y="1405761"/>
            <a:ext cx="4109819" cy="2262148"/>
          </a:xfrm>
          <a:prstGeom prst="rect">
            <a:avLst/>
          </a:prstGeom>
        </p:spPr>
      </p:pic>
      <p:sp>
        <p:nvSpPr>
          <p:cNvPr id="5" name="文本框 4">
            <a:extLst>
              <a:ext uri="{FF2B5EF4-FFF2-40B4-BE49-F238E27FC236}">
                <a16:creationId xmlns:a16="http://schemas.microsoft.com/office/drawing/2014/main" id="{628E0337-513C-3C27-DCD6-F2E456AC2A35}"/>
              </a:ext>
            </a:extLst>
          </p:cNvPr>
          <p:cNvSpPr txBox="1"/>
          <p:nvPr/>
        </p:nvSpPr>
        <p:spPr>
          <a:xfrm>
            <a:off x="10211112" y="3859448"/>
            <a:ext cx="1172116" cy="261610"/>
          </a:xfrm>
          <a:prstGeom prst="rect">
            <a:avLst/>
          </a:prstGeom>
          <a:noFill/>
        </p:spPr>
        <p:txBody>
          <a:bodyPr wrap="none" rtlCol="0">
            <a:spAutoFit/>
          </a:bodyPr>
          <a:lstStyle/>
          <a:p>
            <a:r>
              <a:rPr lang="zh-CN" altLang="en-US" sz="1100" dirty="0">
                <a:solidFill>
                  <a:schemeClr val="tx2"/>
                </a:solidFill>
              </a:rPr>
              <a:t>数据源于职友集</a:t>
            </a:r>
          </a:p>
        </p:txBody>
      </p:sp>
    </p:spTree>
    <p:extLst>
      <p:ext uri="{BB962C8B-B14F-4D97-AF65-F5344CB8AC3E}">
        <p14:creationId xmlns:p14="http://schemas.microsoft.com/office/powerpoint/2010/main" val="315482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750" fill="hold"/>
                                        <p:tgtEl>
                                          <p:spTgt spid="28"/>
                                        </p:tgtEl>
                                        <p:attrNameLst>
                                          <p:attrName>ppt_x</p:attrName>
                                        </p:attrNameLst>
                                      </p:cBhvr>
                                      <p:tavLst>
                                        <p:tav tm="0">
                                          <p:val>
                                            <p:strVal val="#ppt_x"/>
                                          </p:val>
                                        </p:tav>
                                        <p:tav tm="100000">
                                          <p:val>
                                            <p:strVal val="#ppt_x"/>
                                          </p:val>
                                        </p:tav>
                                      </p:tavLst>
                                    </p:anim>
                                    <p:anim calcmode="lin" valueType="num">
                                      <p:cBhvr additive="base">
                                        <p:cTn id="11" dur="750" fill="hold"/>
                                        <p:tgtEl>
                                          <p:spTgt spid="28"/>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750" fill="hold"/>
                                        <p:tgtEl>
                                          <p:spTgt spid="31"/>
                                        </p:tgtEl>
                                        <p:attrNameLst>
                                          <p:attrName>ppt_x</p:attrName>
                                        </p:attrNameLst>
                                      </p:cBhvr>
                                      <p:tavLst>
                                        <p:tav tm="0">
                                          <p:val>
                                            <p:strVal val="#ppt_x"/>
                                          </p:val>
                                        </p:tav>
                                        <p:tav tm="100000">
                                          <p:val>
                                            <p:strVal val="#ppt_x"/>
                                          </p:val>
                                        </p:tav>
                                      </p:tavLst>
                                    </p:anim>
                                    <p:anim calcmode="lin" valueType="num">
                                      <p:cBhvr additive="base">
                                        <p:cTn id="15" dur="75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286358" y="2057400"/>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947413"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2535444" y="286025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mj-lt"/>
                <a:cs typeface="Arial" pitchFamily="34" charset="0"/>
              </a:rPr>
              <a:t>PART 3</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2" name="矩形 1"/>
          <p:cNvSpPr/>
          <p:nvPr/>
        </p:nvSpPr>
        <p:spPr>
          <a:xfrm>
            <a:off x="6490911" y="3228945"/>
            <a:ext cx="1826141" cy="584775"/>
          </a:xfrm>
          <a:prstGeom prst="rect">
            <a:avLst/>
          </a:prstGeom>
        </p:spPr>
        <p:txBody>
          <a:bodyPr wrap="none">
            <a:spAutoFit/>
          </a:bodyPr>
          <a:lstStyle/>
          <a:p>
            <a:r>
              <a:rPr lang="zh-CN" altLang="en-US" sz="3200" b="1" dirty="0"/>
              <a:t>考核相关</a:t>
            </a:r>
          </a:p>
        </p:txBody>
      </p:sp>
      <p:sp>
        <p:nvSpPr>
          <p:cNvPr id="7" name="文本框 6">
            <a:extLst>
              <a:ext uri="{FF2B5EF4-FFF2-40B4-BE49-F238E27FC236}">
                <a16:creationId xmlns:a16="http://schemas.microsoft.com/office/drawing/2014/main" id="{2E6ADB55-85BB-295C-DFB7-D904F757D6B5}"/>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Tree>
    <p:extLst>
      <p:ext uri="{BB962C8B-B14F-4D97-AF65-F5344CB8AC3E}">
        <p14:creationId xmlns:p14="http://schemas.microsoft.com/office/powerpoint/2010/main" val="328017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8964" y="3017579"/>
            <a:ext cx="5067837" cy="1379231"/>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lnSpc>
                <a:spcPts val="2500"/>
              </a:lnSpc>
              <a:defRPr/>
            </a:pPr>
            <a:r>
              <a:rPr lang="zh-CN" altLang="en-US" dirty="0">
                <a:solidFill>
                  <a:schemeClr val="bg1"/>
                </a:solidFill>
                <a:latin typeface="仓耳今楷05-6763 W05" panose="02020400000000000000" pitchFamily="18" charset="-122"/>
                <a:ea typeface="仓耳今楷05-6763 W05" panose="02020400000000000000" pitchFamily="18" charset="-122"/>
              </a:rPr>
              <a:t>我们会推荐一些学习网站，大部分时间需要自学</a:t>
            </a:r>
          </a:p>
        </p:txBody>
      </p:sp>
      <p:sp>
        <p:nvSpPr>
          <p:cNvPr id="7" name="矩形 6"/>
          <p:cNvSpPr/>
          <p:nvPr/>
        </p:nvSpPr>
        <p:spPr>
          <a:xfrm>
            <a:off x="638964" y="4755308"/>
            <a:ext cx="5067837" cy="1506829"/>
          </a:xfrm>
          <a:prstGeom prst="rect">
            <a:avLst/>
          </a:prstGeom>
          <a:solidFill>
            <a:srgbClr val="FFD96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8964" y="1186182"/>
            <a:ext cx="5067837" cy="1506829"/>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42563" y="1827395"/>
            <a:ext cx="4470788" cy="387735"/>
          </a:xfrm>
          <a:prstGeom prst="rect">
            <a:avLst/>
          </a:prstGeom>
          <a:noFill/>
        </p:spPr>
        <p:txBody>
          <a:bodyPr wrap="square" rtlCol="0">
            <a:spAutoFit/>
          </a:bodyPr>
          <a:lstStyle/>
          <a:p>
            <a:pPr algn="ctr" defTabSz="609600">
              <a:lnSpc>
                <a:spcPts val="2500"/>
              </a:lnSpc>
              <a:defRPr/>
            </a:pPr>
            <a:r>
              <a:rPr lang="zh-CN" altLang="en-US" dirty="0">
                <a:solidFill>
                  <a:schemeClr val="bg1"/>
                </a:solidFill>
                <a:latin typeface="仓耳今楷05-6763 W05" panose="02020400000000000000" pitchFamily="18" charset="-122"/>
                <a:ea typeface="仓耳今楷05-6763 W05" panose="02020400000000000000" pitchFamily="18" charset="-122"/>
              </a:rPr>
              <a:t>一定的英语能力，能拼出常用的单词</a:t>
            </a:r>
          </a:p>
        </p:txBody>
      </p:sp>
      <p:sp>
        <p:nvSpPr>
          <p:cNvPr id="12" name="矩形 11"/>
          <p:cNvSpPr/>
          <p:nvPr/>
        </p:nvSpPr>
        <p:spPr>
          <a:xfrm>
            <a:off x="894722" y="1349277"/>
            <a:ext cx="1210588" cy="400110"/>
          </a:xfrm>
          <a:prstGeom prst="rect">
            <a:avLst/>
          </a:prstGeom>
        </p:spPr>
        <p:txBody>
          <a:bodyPr wrap="none">
            <a:spAutoFit/>
          </a:bodyPr>
          <a:lstStyle/>
          <a:p>
            <a:r>
              <a:rPr lang="zh-CN" altLang="en-US" sz="2000" b="1" dirty="0">
                <a:solidFill>
                  <a:schemeClr val="bg1"/>
                </a:solidFill>
              </a:rPr>
              <a:t>英语能力</a:t>
            </a:r>
          </a:p>
        </p:txBody>
      </p:sp>
      <p:sp>
        <p:nvSpPr>
          <p:cNvPr id="14" name="矩形 13"/>
          <p:cNvSpPr/>
          <p:nvPr/>
        </p:nvSpPr>
        <p:spPr>
          <a:xfrm>
            <a:off x="798131" y="3112077"/>
            <a:ext cx="1210588" cy="400110"/>
          </a:xfrm>
          <a:prstGeom prst="rect">
            <a:avLst/>
          </a:prstGeom>
        </p:spPr>
        <p:txBody>
          <a:bodyPr wrap="none">
            <a:spAutoFit/>
          </a:bodyPr>
          <a:lstStyle/>
          <a:p>
            <a:r>
              <a:rPr lang="zh-CN" altLang="en-US" sz="2000" b="1" dirty="0">
                <a:solidFill>
                  <a:schemeClr val="bg1"/>
                </a:solidFill>
              </a:rPr>
              <a:t>自学能力</a:t>
            </a:r>
          </a:p>
        </p:txBody>
      </p:sp>
      <p:sp>
        <p:nvSpPr>
          <p:cNvPr id="15" name="文本框 14"/>
          <p:cNvSpPr txBox="1"/>
          <p:nvPr/>
        </p:nvSpPr>
        <p:spPr>
          <a:xfrm>
            <a:off x="937488" y="5379430"/>
            <a:ext cx="4470788" cy="584775"/>
          </a:xfrm>
          <a:prstGeom prst="rect">
            <a:avLst/>
          </a:prstGeom>
          <a:noFill/>
        </p:spPr>
        <p:txBody>
          <a:bodyPr wrap="square" rtlCol="0">
            <a:spAutoFit/>
          </a:bodyPr>
          <a:lstStyle/>
          <a:p>
            <a:r>
              <a:rPr lang="zh-CN" altLang="en-US" sz="1600" dirty="0">
                <a:solidFill>
                  <a:schemeClr val="accent1">
                    <a:lumMod val="50000"/>
                  </a:schemeClr>
                </a:solidFill>
              </a:rPr>
              <a:t>需要一定的审美水平，但不需要太高，大部分设计由美工完成。</a:t>
            </a:r>
          </a:p>
        </p:txBody>
      </p:sp>
      <p:sp>
        <p:nvSpPr>
          <p:cNvPr id="16" name="矩形 15"/>
          <p:cNvSpPr/>
          <p:nvPr/>
        </p:nvSpPr>
        <p:spPr>
          <a:xfrm>
            <a:off x="897928" y="4977405"/>
            <a:ext cx="1210588" cy="400110"/>
          </a:xfrm>
          <a:prstGeom prst="rect">
            <a:avLst/>
          </a:prstGeom>
        </p:spPr>
        <p:txBody>
          <a:bodyPr wrap="none">
            <a:spAutoFit/>
          </a:bodyPr>
          <a:lstStyle/>
          <a:p>
            <a:r>
              <a:rPr lang="zh-CN" altLang="en-US" sz="2000" b="1" dirty="0">
                <a:solidFill>
                  <a:schemeClr val="accent1">
                    <a:lumMod val="50000"/>
                  </a:schemeClr>
                </a:solidFill>
              </a:rPr>
              <a:t>审美水平</a:t>
            </a:r>
          </a:p>
        </p:txBody>
      </p:sp>
      <p:sp>
        <p:nvSpPr>
          <p:cNvPr id="17" name="椭圆 16"/>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723093" y="546288"/>
            <a:ext cx="2492990" cy="400110"/>
          </a:xfrm>
          <a:prstGeom prst="rect">
            <a:avLst/>
          </a:prstGeom>
        </p:spPr>
        <p:txBody>
          <a:bodyPr wrap="square">
            <a:spAutoFit/>
          </a:bodyPr>
          <a:lstStyle/>
          <a:p>
            <a:pPr algn="ctr"/>
            <a:r>
              <a:rPr lang="zh-CN" altLang="en-US" sz="2000" dirty="0">
                <a:solidFill>
                  <a:schemeClr val="accent1">
                    <a:lumMod val="50000"/>
                  </a:schemeClr>
                </a:solidFill>
              </a:rPr>
              <a:t>考核相关</a:t>
            </a:r>
          </a:p>
        </p:txBody>
      </p:sp>
      <p:pic>
        <p:nvPicPr>
          <p:cNvPr id="2" name="MS logo white - EMF">
            <a:extLst>
              <a:ext uri="{FF2B5EF4-FFF2-40B4-BE49-F238E27FC236}">
                <a16:creationId xmlns:a16="http://schemas.microsoft.com/office/drawing/2014/main" id="{F4F05DAB-5086-BC42-8944-F3E2F9F0833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04415" y="157550"/>
            <a:ext cx="548984" cy="548984"/>
          </a:xfrm>
          <a:prstGeom prst="rect">
            <a:avLst/>
          </a:prstGeom>
        </p:spPr>
      </p:pic>
      <p:sp>
        <p:nvSpPr>
          <p:cNvPr id="5" name="文本框 4">
            <a:extLst>
              <a:ext uri="{FF2B5EF4-FFF2-40B4-BE49-F238E27FC236}">
                <a16:creationId xmlns:a16="http://schemas.microsoft.com/office/drawing/2014/main" id="{A140C5E4-2758-ACBD-9A45-6CCC6763082B}"/>
              </a:ext>
            </a:extLst>
          </p:cNvPr>
          <p:cNvSpPr txBox="1"/>
          <p:nvPr/>
        </p:nvSpPr>
        <p:spPr>
          <a:xfrm>
            <a:off x="10602182" y="193742"/>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
        <p:nvSpPr>
          <p:cNvPr id="10" name="矩形 9">
            <a:extLst>
              <a:ext uri="{FF2B5EF4-FFF2-40B4-BE49-F238E27FC236}">
                <a16:creationId xmlns:a16="http://schemas.microsoft.com/office/drawing/2014/main" id="{F2369D2D-FA5D-623E-6978-882BDE59873F}"/>
              </a:ext>
            </a:extLst>
          </p:cNvPr>
          <p:cNvSpPr/>
          <p:nvPr/>
        </p:nvSpPr>
        <p:spPr>
          <a:xfrm>
            <a:off x="6691630" y="2231390"/>
            <a:ext cx="4593590" cy="360934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31" descr="C:/Users/86185/AppData/Local/Temp/picturecompress_20210918002823/output_1.pngoutput_1">
            <a:extLst>
              <a:ext uri="{FF2B5EF4-FFF2-40B4-BE49-F238E27FC236}">
                <a16:creationId xmlns:a16="http://schemas.microsoft.com/office/drawing/2014/main" id="{A9AB1662-4418-5D8B-2095-704683C7356D}"/>
              </a:ext>
            </a:extLst>
          </p:cNvPr>
          <p:cNvPicPr>
            <a:picLocks noChangeAspect="1"/>
          </p:cNvPicPr>
          <p:nvPr/>
        </p:nvPicPr>
        <p:blipFill rotWithShape="1">
          <a:blip r:embed="rId6"/>
          <a:srcRect/>
          <a:stretch>
            <a:fillRect/>
          </a:stretch>
        </p:blipFill>
        <p:spPr>
          <a:xfrm>
            <a:off x="6570624" y="707855"/>
            <a:ext cx="1380744" cy="1299099"/>
          </a:xfrm>
          <a:prstGeom prst="ellipse">
            <a:avLst/>
          </a:prstGeom>
        </p:spPr>
      </p:pic>
      <p:pic>
        <p:nvPicPr>
          <p:cNvPr id="21" name="Picture 32">
            <a:extLst>
              <a:ext uri="{FF2B5EF4-FFF2-40B4-BE49-F238E27FC236}">
                <a16:creationId xmlns:a16="http://schemas.microsoft.com/office/drawing/2014/main" id="{7CB34444-03F9-B1E6-66A5-527EC7D6FA3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a:fillRect/>
          </a:stretch>
        </p:blipFill>
        <p:spPr>
          <a:xfrm>
            <a:off x="8413474" y="707855"/>
            <a:ext cx="1380744" cy="1299099"/>
          </a:xfrm>
          <a:prstGeom prst="ellipse">
            <a:avLst/>
          </a:prstGeom>
        </p:spPr>
      </p:pic>
      <p:pic>
        <p:nvPicPr>
          <p:cNvPr id="22" name="Picture 5">
            <a:extLst>
              <a:ext uri="{FF2B5EF4-FFF2-40B4-BE49-F238E27FC236}">
                <a16:creationId xmlns:a16="http://schemas.microsoft.com/office/drawing/2014/main" id="{600A02CB-5854-764E-6000-F5BBAB5A5F1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0275013" y="731303"/>
            <a:ext cx="1380333" cy="1380744"/>
          </a:xfrm>
          <a:prstGeom prst="ellipse">
            <a:avLst/>
          </a:prstGeom>
        </p:spPr>
      </p:pic>
    </p:spTree>
    <p:extLst>
      <p:ext uri="{BB962C8B-B14F-4D97-AF65-F5344CB8AC3E}">
        <p14:creationId xmlns:p14="http://schemas.microsoft.com/office/powerpoint/2010/main" val="14039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750"/>
                                        <p:tgtEl>
                                          <p:spTgt spid="10"/>
                                        </p:tgtEl>
                                      </p:cBhvr>
                                    </p:animEffect>
                                  </p:childTnLst>
                                </p:cTn>
                              </p:par>
                              <p:par>
                                <p:cTn id="37" presetID="1" presetClass="entr" presetSubtype="0" fill="hold" nodeType="withEffect">
                                  <p:stCondLst>
                                    <p:cond delay="500"/>
                                  </p:stCondLst>
                                  <p:childTnLst>
                                    <p:set>
                                      <p:cBhvr>
                                        <p:cTn id="38" dur="1" fill="hold">
                                          <p:stCondLst>
                                            <p:cond delay="499"/>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500" fill="hold"/>
                                        <p:tgtEl>
                                          <p:spTgt spid="19"/>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21"/>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21"/>
                                        </p:tgtEl>
                                      </p:cBhvr>
                                      <p:by x="0" y="0"/>
                                    </p:animScale>
                                  </p:childTnLst>
                                </p:cTn>
                              </p:par>
                              <p:par>
                                <p:cTn id="45" presetID="1" presetClass="entr" presetSubtype="0" fill="hold" nodeType="withEffect">
                                  <p:stCondLst>
                                    <p:cond delay="500"/>
                                  </p:stCondLst>
                                  <p:childTnLst>
                                    <p:set>
                                      <p:cBhvr>
                                        <p:cTn id="46" dur="1" fill="hold">
                                          <p:stCondLst>
                                            <p:cond delay="499"/>
                                          </p:stCondLst>
                                        </p:cTn>
                                        <p:tgtEl>
                                          <p:spTgt spid="22"/>
                                        </p:tgtEl>
                                        <p:attrNameLst>
                                          <p:attrName>style.visibility</p:attrName>
                                        </p:attrNameLst>
                                      </p:cBhvr>
                                      <p:to>
                                        <p:strVal val="visible"/>
                                      </p:to>
                                    </p:set>
                                  </p:childTnLst>
                                </p:cTn>
                              </p:par>
                              <p:par>
                                <p:cTn id="47" presetID="6" presetClass="emph" presetSubtype="0" accel="100000" autoRev="1" fill="hold" nodeType="withEffect">
                                  <p:stCondLst>
                                    <p:cond delay="500"/>
                                  </p:stCondLst>
                                  <p:childTnLst>
                                    <p:animScale>
                                      <p:cBhvr>
                                        <p:cTn id="48" dur="500" fill="hold"/>
                                        <p:tgtEl>
                                          <p:spTgt spid="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p:bldP spid="12" grpId="0"/>
      <p:bldP spid="14" grpId="0"/>
      <p:bldP spid="15" grpId="0"/>
      <p:bldP spid="16" grpId="0"/>
      <p:bldP spid="1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12" name="矩形 11">
            <a:extLst>
              <a:ext uri="{FF2B5EF4-FFF2-40B4-BE49-F238E27FC236}">
                <a16:creationId xmlns:a16="http://schemas.microsoft.com/office/drawing/2014/main" id="{FAE64768-32FC-56C9-4DDE-D17C52A71D61}"/>
              </a:ext>
            </a:extLst>
          </p:cNvPr>
          <p:cNvSpPr/>
          <p:nvPr/>
        </p:nvSpPr>
        <p:spPr>
          <a:xfrm>
            <a:off x="1431904" y="572363"/>
            <a:ext cx="4074160" cy="523240"/>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考核相关</a:t>
            </a:r>
          </a:p>
        </p:txBody>
      </p:sp>
      <p:grpSp>
        <p:nvGrpSpPr>
          <p:cNvPr id="28" name="组合 27">
            <a:extLst>
              <a:ext uri="{FF2B5EF4-FFF2-40B4-BE49-F238E27FC236}">
                <a16:creationId xmlns:a16="http://schemas.microsoft.com/office/drawing/2014/main" id="{9825BFAC-ECF2-E189-1433-3079A8C36B0C}"/>
              </a:ext>
            </a:extLst>
          </p:cNvPr>
          <p:cNvGrpSpPr/>
          <p:nvPr/>
        </p:nvGrpSpPr>
        <p:grpSpPr>
          <a:xfrm>
            <a:off x="883587" y="4551916"/>
            <a:ext cx="3376295" cy="497957"/>
            <a:chOff x="5133155" y="2027715"/>
            <a:chExt cx="3376295" cy="497957"/>
          </a:xfrm>
        </p:grpSpPr>
        <p:sp>
          <p:nvSpPr>
            <p:cNvPr id="29" name="矩形 28">
              <a:extLst>
                <a:ext uri="{FF2B5EF4-FFF2-40B4-BE49-F238E27FC236}">
                  <a16:creationId xmlns:a16="http://schemas.microsoft.com/office/drawing/2014/main" id="{24228B5F-D3C0-8B42-0810-1073D691B032}"/>
                </a:ext>
              </a:extLst>
            </p:cNvPr>
            <p:cNvSpPr/>
            <p:nvPr/>
          </p:nvSpPr>
          <p:spPr>
            <a:xfrm>
              <a:off x="5133155" y="2050007"/>
              <a:ext cx="2574620" cy="373380"/>
            </a:xfrm>
            <a:prstGeom prst="rect">
              <a:avLst/>
            </a:prstGeom>
          </p:spPr>
          <p:txBody>
            <a:bodyPr wrap="square">
              <a:spAutoFit/>
              <a:scene3d>
                <a:camera prst="orthographicFront"/>
                <a:lightRig rig="threePt" dir="t"/>
              </a:scene3d>
              <a:sp3d contourW="12700"/>
            </a:bodyPr>
            <a:lstStyle/>
            <a:p>
              <a:pP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0" name="矩形 29">
              <a:extLst>
                <a:ext uri="{FF2B5EF4-FFF2-40B4-BE49-F238E27FC236}">
                  <a16:creationId xmlns:a16="http://schemas.microsoft.com/office/drawing/2014/main" id="{F52DACC0-2A69-1A69-5A90-6CEBE8003300}"/>
                </a:ext>
              </a:extLst>
            </p:cNvPr>
            <p:cNvSpPr/>
            <p:nvPr/>
          </p:nvSpPr>
          <p:spPr>
            <a:xfrm>
              <a:off x="6573970" y="2027715"/>
              <a:ext cx="1935480" cy="497957"/>
            </a:xfrm>
            <a:prstGeom prst="rect">
              <a:avLst/>
            </a:prstGeom>
          </p:spPr>
          <p:txBody>
            <a:bodyPr wrap="square">
              <a:spAutoFit/>
              <a:scene3d>
                <a:camera prst="orthographicFront"/>
                <a:lightRig rig="threePt" dir="t"/>
              </a:scene3d>
              <a:sp3d contourW="12700"/>
            </a:bodyPr>
            <a:lstStyle/>
            <a:p>
              <a:pPr algn="just">
                <a:lnSpc>
                  <a:spcPct val="120000"/>
                </a:lnSpc>
              </a:pPr>
              <a:endParaRPr lang="en-US" altLang="zh-CN"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grpSp>
        <p:nvGrpSpPr>
          <p:cNvPr id="31" name="组合 30">
            <a:extLst>
              <a:ext uri="{FF2B5EF4-FFF2-40B4-BE49-F238E27FC236}">
                <a16:creationId xmlns:a16="http://schemas.microsoft.com/office/drawing/2014/main" id="{4F2D94A1-1E70-DA07-5D85-BBD47308B1AA}"/>
              </a:ext>
            </a:extLst>
          </p:cNvPr>
          <p:cNvGrpSpPr/>
          <p:nvPr/>
        </p:nvGrpSpPr>
        <p:grpSpPr>
          <a:xfrm>
            <a:off x="7436546" y="4574208"/>
            <a:ext cx="3880742" cy="871270"/>
            <a:chOff x="4008875" y="2050007"/>
            <a:chExt cx="3880742" cy="871270"/>
          </a:xfrm>
        </p:grpSpPr>
        <p:sp>
          <p:nvSpPr>
            <p:cNvPr id="32" name="矩形 31">
              <a:extLst>
                <a:ext uri="{FF2B5EF4-FFF2-40B4-BE49-F238E27FC236}">
                  <a16:creationId xmlns:a16="http://schemas.microsoft.com/office/drawing/2014/main" id="{DC2E84E6-8D8A-2771-0333-0D939BDE632F}"/>
                </a:ext>
              </a:extLst>
            </p:cNvPr>
            <p:cNvSpPr/>
            <p:nvPr/>
          </p:nvSpPr>
          <p:spPr>
            <a:xfrm>
              <a:off x="5271161" y="2050007"/>
              <a:ext cx="2618456" cy="373380"/>
            </a:xfrm>
            <a:prstGeom prst="rect">
              <a:avLst/>
            </a:prstGeom>
          </p:spPr>
          <p:txBody>
            <a:bodyPr wrap="square">
              <a:spAutoFit/>
              <a:scene3d>
                <a:camera prst="orthographicFront"/>
                <a:lightRig rig="threePt" dir="t"/>
              </a:scene3d>
              <a:sp3d contourW="12700"/>
            </a:bodyPr>
            <a:lstStyle/>
            <a:p>
              <a:pPr algn="r">
                <a:lnSpc>
                  <a:spcPts val="2200"/>
                </a:lnSpc>
              </a:pPr>
              <a:endParaRPr lang="en-US" altLang="zh-CN" sz="1400" dirty="0">
                <a:solidFill>
                  <a:schemeClr val="tx1">
                    <a:lumMod val="75000"/>
                    <a:lumOff val="25000"/>
                  </a:schemeClr>
                </a:solidFill>
                <a:latin typeface="仓耳今楷05-6763 W05" panose="02020400000000000000" pitchFamily="18" charset="-122"/>
                <a:ea typeface="仓耳今楷05-6763 W05" panose="02020400000000000000" pitchFamily="18" charset="-122"/>
              </a:endParaRPr>
            </a:p>
          </p:txBody>
        </p:sp>
        <p:sp>
          <p:nvSpPr>
            <p:cNvPr id="33" name="矩形 32">
              <a:extLst>
                <a:ext uri="{FF2B5EF4-FFF2-40B4-BE49-F238E27FC236}">
                  <a16:creationId xmlns:a16="http://schemas.microsoft.com/office/drawing/2014/main" id="{8293FEDD-9348-5B25-6D9B-A6E6A420F0DB}"/>
                </a:ext>
              </a:extLst>
            </p:cNvPr>
            <p:cNvSpPr/>
            <p:nvPr/>
          </p:nvSpPr>
          <p:spPr>
            <a:xfrm>
              <a:off x="4008875" y="2423320"/>
              <a:ext cx="1446151"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dirty="0">
                <a:solidFill>
                  <a:schemeClr val="tx1">
                    <a:lumMod val="75000"/>
                    <a:lumOff val="25000"/>
                  </a:schemeClr>
                </a:solidFill>
                <a:latin typeface="仓耳今楷05-6763 W05" panose="02020400000000000000" pitchFamily="18" charset="-122"/>
                <a:ea typeface="仓耳今楷05-6763 W05" panose="02020400000000000000" pitchFamily="18" charset="-122"/>
                <a:sym typeface="思源黑体旧字形 Normal" panose="020B0400000000000000" pitchFamily="34" charset="-128"/>
              </a:endParaRPr>
            </a:p>
          </p:txBody>
        </p:sp>
      </p:grpSp>
      <p:sp>
        <p:nvSpPr>
          <p:cNvPr id="35" name="椭圆 34">
            <a:extLst>
              <a:ext uri="{FF2B5EF4-FFF2-40B4-BE49-F238E27FC236}">
                <a16:creationId xmlns:a16="http://schemas.microsoft.com/office/drawing/2014/main" id="{7F9D0E1F-2BF3-37ED-1767-10383AA24F39}"/>
              </a:ext>
            </a:extLst>
          </p:cNvPr>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105F06F-601E-F0CD-09AB-FA9785F440E1}"/>
              </a:ext>
            </a:extLst>
          </p:cNvPr>
          <p:cNvSpPr/>
          <p:nvPr/>
        </p:nvSpPr>
        <p:spPr>
          <a:xfrm>
            <a:off x="434235" y="415237"/>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D28C1D3-1AAE-E762-EDEE-7DAB4A174C52}"/>
              </a:ext>
            </a:extLst>
          </p:cNvPr>
          <p:cNvCxnSpPr/>
          <p:nvPr/>
        </p:nvCxnSpPr>
        <p:spPr>
          <a:xfrm>
            <a:off x="1409700" y="4128431"/>
            <a:ext cx="93726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7606780-061E-2B66-F426-8D1DCFFC3CF5}"/>
              </a:ext>
            </a:extLst>
          </p:cNvPr>
          <p:cNvCxnSpPr/>
          <p:nvPr/>
        </p:nvCxnSpPr>
        <p:spPr>
          <a:xfrm rot="5400000">
            <a:off x="2953475" y="3642082"/>
            <a:ext cx="232706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FF898C1-8DE7-4593-8C7A-B0ADC35A07C3}"/>
              </a:ext>
            </a:extLst>
          </p:cNvPr>
          <p:cNvCxnSpPr/>
          <p:nvPr/>
        </p:nvCxnSpPr>
        <p:spPr>
          <a:xfrm rot="5400000">
            <a:off x="6949566" y="3642082"/>
            <a:ext cx="232706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DD7B7B3-DC39-5BFF-73EB-00FBC18ED799}"/>
              </a:ext>
            </a:extLst>
          </p:cNvPr>
          <p:cNvCxnSpPr/>
          <p:nvPr/>
        </p:nvCxnSpPr>
        <p:spPr>
          <a:xfrm rot="5400000">
            <a:off x="1696347" y="3705816"/>
            <a:ext cx="84523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D0A752C-113E-499D-67E1-20800DE5D4A6}"/>
              </a:ext>
            </a:extLst>
          </p:cNvPr>
          <p:cNvCxnSpPr/>
          <p:nvPr/>
        </p:nvCxnSpPr>
        <p:spPr>
          <a:xfrm rot="5400000">
            <a:off x="5692437" y="3705816"/>
            <a:ext cx="84523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F4B52D3-61FD-CA29-6A3F-171925E7B486}"/>
              </a:ext>
            </a:extLst>
          </p:cNvPr>
          <p:cNvCxnSpPr/>
          <p:nvPr/>
        </p:nvCxnSpPr>
        <p:spPr>
          <a:xfrm rot="5400000">
            <a:off x="9688525" y="3705816"/>
            <a:ext cx="84523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六边形 17">
            <a:extLst>
              <a:ext uri="{FF2B5EF4-FFF2-40B4-BE49-F238E27FC236}">
                <a16:creationId xmlns:a16="http://schemas.microsoft.com/office/drawing/2014/main" id="{76A4CC7D-0D32-9788-B5F4-F079288026A7}"/>
              </a:ext>
            </a:extLst>
          </p:cNvPr>
          <p:cNvSpPr/>
          <p:nvPr/>
        </p:nvSpPr>
        <p:spPr>
          <a:xfrm rot="5400000">
            <a:off x="1517199" y="2502602"/>
            <a:ext cx="1203528" cy="1037524"/>
          </a:xfrm>
          <a:prstGeom prst="hexagon">
            <a:avLst/>
          </a:prstGeom>
          <a:solidFill>
            <a:srgbClr val="C4D7D3"/>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9" name="六边形 18">
            <a:extLst>
              <a:ext uri="{FF2B5EF4-FFF2-40B4-BE49-F238E27FC236}">
                <a16:creationId xmlns:a16="http://schemas.microsoft.com/office/drawing/2014/main" id="{8DD16AA2-7E14-02EB-1CE9-0076722F0E0E}"/>
              </a:ext>
            </a:extLst>
          </p:cNvPr>
          <p:cNvSpPr/>
          <p:nvPr/>
        </p:nvSpPr>
        <p:spPr>
          <a:xfrm rot="5400000">
            <a:off x="3515243" y="1753304"/>
            <a:ext cx="1203528" cy="1037524"/>
          </a:xfrm>
          <a:prstGeom prst="hexagon">
            <a:avLst/>
          </a:prstGeom>
          <a:solidFill>
            <a:srgbClr val="FBD77F"/>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0" name="六边形 19">
            <a:extLst>
              <a:ext uri="{FF2B5EF4-FFF2-40B4-BE49-F238E27FC236}">
                <a16:creationId xmlns:a16="http://schemas.microsoft.com/office/drawing/2014/main" id="{7F15EDC3-B1AD-FB3C-BC5E-40CE9CA5D752}"/>
              </a:ext>
            </a:extLst>
          </p:cNvPr>
          <p:cNvSpPr/>
          <p:nvPr/>
        </p:nvSpPr>
        <p:spPr>
          <a:xfrm rot="5400000">
            <a:off x="5513287" y="2502605"/>
            <a:ext cx="1203528" cy="1037524"/>
          </a:xfrm>
          <a:prstGeom prst="hexagon">
            <a:avLst/>
          </a:prstGeom>
          <a:solidFill>
            <a:srgbClr val="C4D7D3"/>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六边形 20">
            <a:extLst>
              <a:ext uri="{FF2B5EF4-FFF2-40B4-BE49-F238E27FC236}">
                <a16:creationId xmlns:a16="http://schemas.microsoft.com/office/drawing/2014/main" id="{DA821256-FD18-F6B4-09AC-A52471F7E6AB}"/>
              </a:ext>
            </a:extLst>
          </p:cNvPr>
          <p:cNvSpPr/>
          <p:nvPr/>
        </p:nvSpPr>
        <p:spPr>
          <a:xfrm rot="5400000">
            <a:off x="7511332" y="1753306"/>
            <a:ext cx="1203528" cy="1037524"/>
          </a:xfrm>
          <a:prstGeom prst="hexagon">
            <a:avLst/>
          </a:prstGeom>
          <a:solidFill>
            <a:srgbClr val="FBD77F"/>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2" name="六边形 21">
            <a:extLst>
              <a:ext uri="{FF2B5EF4-FFF2-40B4-BE49-F238E27FC236}">
                <a16:creationId xmlns:a16="http://schemas.microsoft.com/office/drawing/2014/main" id="{9BA15FF2-5ED5-79C4-01CD-1A297EC17276}"/>
              </a:ext>
            </a:extLst>
          </p:cNvPr>
          <p:cNvSpPr/>
          <p:nvPr/>
        </p:nvSpPr>
        <p:spPr>
          <a:xfrm rot="5400000">
            <a:off x="9509375" y="2502608"/>
            <a:ext cx="1203528" cy="1037524"/>
          </a:xfrm>
          <a:prstGeom prst="hexagon">
            <a:avLst/>
          </a:prstGeom>
          <a:solidFill>
            <a:srgbClr val="C4D7D3"/>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3" name="椭圆 22">
            <a:extLst>
              <a:ext uri="{FF2B5EF4-FFF2-40B4-BE49-F238E27FC236}">
                <a16:creationId xmlns:a16="http://schemas.microsoft.com/office/drawing/2014/main" id="{334F25B3-84D5-399C-F25D-C9E11E493212}"/>
              </a:ext>
            </a:extLst>
          </p:cNvPr>
          <p:cNvSpPr/>
          <p:nvPr/>
        </p:nvSpPr>
        <p:spPr>
          <a:xfrm>
            <a:off x="4031858" y="4043285"/>
            <a:ext cx="170295" cy="170295"/>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24" name="椭圆 23">
            <a:extLst>
              <a:ext uri="{FF2B5EF4-FFF2-40B4-BE49-F238E27FC236}">
                <a16:creationId xmlns:a16="http://schemas.microsoft.com/office/drawing/2014/main" id="{FC7693FE-A046-26C0-E16A-50A74560F9BD}"/>
              </a:ext>
            </a:extLst>
          </p:cNvPr>
          <p:cNvSpPr/>
          <p:nvPr/>
        </p:nvSpPr>
        <p:spPr>
          <a:xfrm>
            <a:off x="2033811" y="4043285"/>
            <a:ext cx="170295" cy="170295"/>
          </a:xfrm>
          <a:prstGeom prst="ellipse">
            <a:avLst/>
          </a:prstGeom>
          <a:solidFill>
            <a:srgbClr val="C4D7D3"/>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25" name="椭圆 24">
            <a:extLst>
              <a:ext uri="{FF2B5EF4-FFF2-40B4-BE49-F238E27FC236}">
                <a16:creationId xmlns:a16="http://schemas.microsoft.com/office/drawing/2014/main" id="{BED62ED8-56D3-B049-121E-34E905210113}"/>
              </a:ext>
            </a:extLst>
          </p:cNvPr>
          <p:cNvSpPr/>
          <p:nvPr/>
        </p:nvSpPr>
        <p:spPr>
          <a:xfrm>
            <a:off x="6017206" y="4043285"/>
            <a:ext cx="170295" cy="170295"/>
          </a:xfrm>
          <a:prstGeom prst="ellipse">
            <a:avLst/>
          </a:prstGeom>
          <a:solidFill>
            <a:srgbClr val="C4D7D3"/>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26" name="椭圆 25">
            <a:extLst>
              <a:ext uri="{FF2B5EF4-FFF2-40B4-BE49-F238E27FC236}">
                <a16:creationId xmlns:a16="http://schemas.microsoft.com/office/drawing/2014/main" id="{FC3EF6E3-BF42-FB09-7EA9-10BE9940AC4D}"/>
              </a:ext>
            </a:extLst>
          </p:cNvPr>
          <p:cNvSpPr/>
          <p:nvPr/>
        </p:nvSpPr>
        <p:spPr>
          <a:xfrm>
            <a:off x="8034302" y="4043285"/>
            <a:ext cx="170295" cy="170295"/>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27" name="椭圆 26">
            <a:extLst>
              <a:ext uri="{FF2B5EF4-FFF2-40B4-BE49-F238E27FC236}">
                <a16:creationId xmlns:a16="http://schemas.microsoft.com/office/drawing/2014/main" id="{039BA84E-C7DB-22F7-F137-B52EE37F22B4}"/>
              </a:ext>
            </a:extLst>
          </p:cNvPr>
          <p:cNvSpPr/>
          <p:nvPr/>
        </p:nvSpPr>
        <p:spPr>
          <a:xfrm>
            <a:off x="10039667" y="4043285"/>
            <a:ext cx="170295" cy="170295"/>
          </a:xfrm>
          <a:prstGeom prst="ellipse">
            <a:avLst/>
          </a:prstGeom>
          <a:solidFill>
            <a:srgbClr val="C4D7D3"/>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endParaRPr>
          </a:p>
        </p:txBody>
      </p:sp>
      <p:sp>
        <p:nvSpPr>
          <p:cNvPr id="34" name="椭圆 23">
            <a:extLst>
              <a:ext uri="{FF2B5EF4-FFF2-40B4-BE49-F238E27FC236}">
                <a16:creationId xmlns:a16="http://schemas.microsoft.com/office/drawing/2014/main" id="{BF801E36-9796-929B-2007-3C26B3ABE54C}"/>
              </a:ext>
            </a:extLst>
          </p:cNvPr>
          <p:cNvSpPr/>
          <p:nvPr/>
        </p:nvSpPr>
        <p:spPr>
          <a:xfrm>
            <a:off x="1899800" y="2792765"/>
            <a:ext cx="438315" cy="457199"/>
          </a:xfrm>
          <a:custGeom>
            <a:avLst/>
            <a:gdLst>
              <a:gd name="connsiteX0" fmla="*/ 538645 w 553582"/>
              <a:gd name="connsiteY0" fmla="*/ 334589 h 577432"/>
              <a:gd name="connsiteX1" fmla="*/ 548787 w 553582"/>
              <a:gd name="connsiteY1" fmla="*/ 338849 h 577432"/>
              <a:gd name="connsiteX2" fmla="*/ 550631 w 553582"/>
              <a:gd name="connsiteY2" fmla="*/ 360036 h 577432"/>
              <a:gd name="connsiteX3" fmla="*/ 395736 w 553582"/>
              <a:gd name="connsiteY3" fmla="*/ 570984 h 577432"/>
              <a:gd name="connsiteX4" fmla="*/ 382828 w 553582"/>
              <a:gd name="connsiteY4" fmla="*/ 577432 h 577432"/>
              <a:gd name="connsiteX5" fmla="*/ 369920 w 553582"/>
              <a:gd name="connsiteY5" fmla="*/ 570063 h 577432"/>
              <a:gd name="connsiteX6" fmla="*/ 265735 w 553582"/>
              <a:gd name="connsiteY6" fmla="*/ 422675 h 577432"/>
              <a:gd name="connsiteX7" fmla="*/ 266657 w 553582"/>
              <a:gd name="connsiteY7" fmla="*/ 402410 h 577432"/>
              <a:gd name="connsiteX8" fmla="*/ 286941 w 553582"/>
              <a:gd name="connsiteY8" fmla="*/ 399646 h 577432"/>
              <a:gd name="connsiteX9" fmla="*/ 382828 w 553582"/>
              <a:gd name="connsiteY9" fmla="*/ 457680 h 577432"/>
              <a:gd name="connsiteX10" fmla="*/ 528503 w 553582"/>
              <a:gd name="connsiteY10" fmla="*/ 337928 h 577432"/>
              <a:gd name="connsiteX11" fmla="*/ 538645 w 553582"/>
              <a:gd name="connsiteY11" fmla="*/ 334589 h 577432"/>
              <a:gd name="connsiteX12" fmla="*/ 134657 w 553582"/>
              <a:gd name="connsiteY12" fmla="*/ 299294 h 577432"/>
              <a:gd name="connsiteX13" fmla="*/ 323715 w 553582"/>
              <a:gd name="connsiteY13" fmla="*/ 299294 h 577432"/>
              <a:gd name="connsiteX14" fmla="*/ 355071 w 553582"/>
              <a:gd name="connsiteY14" fmla="*/ 331488 h 577432"/>
              <a:gd name="connsiteX15" fmla="*/ 323715 w 553582"/>
              <a:gd name="connsiteY15" fmla="*/ 362763 h 577432"/>
              <a:gd name="connsiteX16" fmla="*/ 134657 w 553582"/>
              <a:gd name="connsiteY16" fmla="*/ 362763 h 577432"/>
              <a:gd name="connsiteX17" fmla="*/ 102379 w 553582"/>
              <a:gd name="connsiteY17" fmla="*/ 331488 h 577432"/>
              <a:gd name="connsiteX18" fmla="*/ 134657 w 553582"/>
              <a:gd name="connsiteY18" fmla="*/ 299294 h 577432"/>
              <a:gd name="connsiteX19" fmla="*/ 134657 w 553582"/>
              <a:gd name="connsiteY19" fmla="*/ 205349 h 577432"/>
              <a:gd name="connsiteX20" fmla="*/ 323715 w 553582"/>
              <a:gd name="connsiteY20" fmla="*/ 205349 h 577432"/>
              <a:gd name="connsiteX21" fmla="*/ 355071 w 553582"/>
              <a:gd name="connsiteY21" fmla="*/ 236640 h 577432"/>
              <a:gd name="connsiteX22" fmla="*/ 323715 w 553582"/>
              <a:gd name="connsiteY22" fmla="*/ 267930 h 577432"/>
              <a:gd name="connsiteX23" fmla="*/ 134657 w 553582"/>
              <a:gd name="connsiteY23" fmla="*/ 267930 h 577432"/>
              <a:gd name="connsiteX24" fmla="*/ 102379 w 553582"/>
              <a:gd name="connsiteY24" fmla="*/ 236640 h 577432"/>
              <a:gd name="connsiteX25" fmla="*/ 134657 w 553582"/>
              <a:gd name="connsiteY25" fmla="*/ 205349 h 577432"/>
              <a:gd name="connsiteX26" fmla="*/ 134657 w 553582"/>
              <a:gd name="connsiteY26" fmla="*/ 110515 h 577432"/>
              <a:gd name="connsiteX27" fmla="*/ 323715 w 553582"/>
              <a:gd name="connsiteY27" fmla="*/ 110515 h 577432"/>
              <a:gd name="connsiteX28" fmla="*/ 355071 w 553582"/>
              <a:gd name="connsiteY28" fmla="*/ 141806 h 577432"/>
              <a:gd name="connsiteX29" fmla="*/ 323715 w 553582"/>
              <a:gd name="connsiteY29" fmla="*/ 173096 h 577432"/>
              <a:gd name="connsiteX30" fmla="*/ 134657 w 553582"/>
              <a:gd name="connsiteY30" fmla="*/ 173096 h 577432"/>
              <a:gd name="connsiteX31" fmla="*/ 102379 w 553582"/>
              <a:gd name="connsiteY31" fmla="*/ 141806 h 577432"/>
              <a:gd name="connsiteX32" fmla="*/ 134657 w 553582"/>
              <a:gd name="connsiteY32" fmla="*/ 110515 h 577432"/>
              <a:gd name="connsiteX33" fmla="*/ 31365 w 553582"/>
              <a:gd name="connsiteY33" fmla="*/ 0 h 577432"/>
              <a:gd name="connsiteX34" fmla="*/ 426196 w 553582"/>
              <a:gd name="connsiteY34" fmla="*/ 0 h 577432"/>
              <a:gd name="connsiteX35" fmla="*/ 458484 w 553582"/>
              <a:gd name="connsiteY35" fmla="*/ 31313 h 577432"/>
              <a:gd name="connsiteX36" fmla="*/ 458484 w 553582"/>
              <a:gd name="connsiteY36" fmla="*/ 355496 h 577432"/>
              <a:gd name="connsiteX37" fmla="*/ 394831 w 553582"/>
              <a:gd name="connsiteY37" fmla="*/ 407071 h 577432"/>
              <a:gd name="connsiteX38" fmla="*/ 394831 w 553582"/>
              <a:gd name="connsiteY38" fmla="*/ 62626 h 577432"/>
              <a:gd name="connsiteX39" fmla="*/ 63653 w 553582"/>
              <a:gd name="connsiteY39" fmla="*/ 62626 h 577432"/>
              <a:gd name="connsiteX40" fmla="*/ 63653 w 553582"/>
              <a:gd name="connsiteY40" fmla="*/ 473381 h 577432"/>
              <a:gd name="connsiteX41" fmla="*/ 262913 w 553582"/>
              <a:gd name="connsiteY41" fmla="*/ 473381 h 577432"/>
              <a:gd name="connsiteX42" fmla="*/ 307194 w 553582"/>
              <a:gd name="connsiteY42" fmla="*/ 536007 h 577432"/>
              <a:gd name="connsiteX43" fmla="*/ 31365 w 553582"/>
              <a:gd name="connsiteY43" fmla="*/ 536007 h 577432"/>
              <a:gd name="connsiteX44" fmla="*/ 0 w 553582"/>
              <a:gd name="connsiteY44" fmla="*/ 504694 h 577432"/>
              <a:gd name="connsiteX45" fmla="*/ 0 w 553582"/>
              <a:gd name="connsiteY45" fmla="*/ 31313 h 577432"/>
              <a:gd name="connsiteX46" fmla="*/ 31365 w 553582"/>
              <a:gd name="connsiteY4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53582" h="577432">
                <a:moveTo>
                  <a:pt x="538645" y="334589"/>
                </a:moveTo>
                <a:cubicBezTo>
                  <a:pt x="542333" y="334704"/>
                  <a:pt x="546021" y="336086"/>
                  <a:pt x="548787" y="338849"/>
                </a:cubicBezTo>
                <a:cubicBezTo>
                  <a:pt x="554319" y="344376"/>
                  <a:pt x="555241" y="353588"/>
                  <a:pt x="550631" y="360036"/>
                </a:cubicBezTo>
                <a:lnTo>
                  <a:pt x="395736" y="570984"/>
                </a:lnTo>
                <a:cubicBezTo>
                  <a:pt x="392970" y="574669"/>
                  <a:pt x="388360" y="577432"/>
                  <a:pt x="382828" y="577432"/>
                </a:cubicBezTo>
                <a:cubicBezTo>
                  <a:pt x="378218" y="577432"/>
                  <a:pt x="373608" y="574669"/>
                  <a:pt x="369920" y="570063"/>
                </a:cubicBezTo>
                <a:lnTo>
                  <a:pt x="265735" y="422675"/>
                </a:lnTo>
                <a:cubicBezTo>
                  <a:pt x="261125" y="416227"/>
                  <a:pt x="262047" y="407937"/>
                  <a:pt x="266657" y="402410"/>
                </a:cubicBezTo>
                <a:cubicBezTo>
                  <a:pt x="272189" y="396883"/>
                  <a:pt x="280487" y="395962"/>
                  <a:pt x="286941" y="399646"/>
                </a:cubicBezTo>
                <a:lnTo>
                  <a:pt x="382828" y="457680"/>
                </a:lnTo>
                <a:lnTo>
                  <a:pt x="528503" y="337928"/>
                </a:lnTo>
                <a:cubicBezTo>
                  <a:pt x="531269" y="335625"/>
                  <a:pt x="534957" y="334473"/>
                  <a:pt x="538645" y="334589"/>
                </a:cubicBezTo>
                <a:close/>
                <a:moveTo>
                  <a:pt x="134657" y="299294"/>
                </a:moveTo>
                <a:lnTo>
                  <a:pt x="323715" y="299294"/>
                </a:lnTo>
                <a:cubicBezTo>
                  <a:pt x="341238" y="299294"/>
                  <a:pt x="355071" y="314011"/>
                  <a:pt x="355071" y="331488"/>
                </a:cubicBezTo>
                <a:cubicBezTo>
                  <a:pt x="355071" y="348046"/>
                  <a:pt x="341238" y="362763"/>
                  <a:pt x="323715" y="362763"/>
                </a:cubicBezTo>
                <a:lnTo>
                  <a:pt x="134657" y="362763"/>
                </a:lnTo>
                <a:cubicBezTo>
                  <a:pt x="117135" y="362763"/>
                  <a:pt x="102379" y="348046"/>
                  <a:pt x="102379" y="331488"/>
                </a:cubicBezTo>
                <a:cubicBezTo>
                  <a:pt x="102379" y="314011"/>
                  <a:pt x="117135" y="299294"/>
                  <a:pt x="134657" y="299294"/>
                </a:cubicBezTo>
                <a:close/>
                <a:moveTo>
                  <a:pt x="134657" y="205349"/>
                </a:moveTo>
                <a:lnTo>
                  <a:pt x="323715" y="205349"/>
                </a:lnTo>
                <a:cubicBezTo>
                  <a:pt x="341238" y="205349"/>
                  <a:pt x="355071" y="219154"/>
                  <a:pt x="355071" y="236640"/>
                </a:cubicBezTo>
                <a:cubicBezTo>
                  <a:pt x="355071" y="254125"/>
                  <a:pt x="341238" y="267930"/>
                  <a:pt x="323715" y="267930"/>
                </a:cubicBezTo>
                <a:lnTo>
                  <a:pt x="134657" y="267930"/>
                </a:lnTo>
                <a:cubicBezTo>
                  <a:pt x="117135" y="267930"/>
                  <a:pt x="102379" y="254125"/>
                  <a:pt x="102379" y="236640"/>
                </a:cubicBezTo>
                <a:cubicBezTo>
                  <a:pt x="102379" y="219154"/>
                  <a:pt x="117135" y="205349"/>
                  <a:pt x="134657" y="205349"/>
                </a:cubicBezTo>
                <a:close/>
                <a:moveTo>
                  <a:pt x="134657" y="110515"/>
                </a:moveTo>
                <a:lnTo>
                  <a:pt x="323715" y="110515"/>
                </a:lnTo>
                <a:cubicBezTo>
                  <a:pt x="341238" y="110515"/>
                  <a:pt x="355071" y="124320"/>
                  <a:pt x="355071" y="141806"/>
                </a:cubicBezTo>
                <a:cubicBezTo>
                  <a:pt x="355071" y="159291"/>
                  <a:pt x="341238" y="173096"/>
                  <a:pt x="323715" y="173096"/>
                </a:cubicBezTo>
                <a:lnTo>
                  <a:pt x="134657" y="173096"/>
                </a:lnTo>
                <a:cubicBezTo>
                  <a:pt x="117135" y="173096"/>
                  <a:pt x="102379" y="159291"/>
                  <a:pt x="102379" y="141806"/>
                </a:cubicBezTo>
                <a:cubicBezTo>
                  <a:pt x="102379" y="124320"/>
                  <a:pt x="117135" y="110515"/>
                  <a:pt x="134657" y="110515"/>
                </a:cubicBezTo>
                <a:close/>
                <a:moveTo>
                  <a:pt x="31365" y="0"/>
                </a:moveTo>
                <a:lnTo>
                  <a:pt x="426196" y="0"/>
                </a:lnTo>
                <a:cubicBezTo>
                  <a:pt x="443724" y="0"/>
                  <a:pt x="458484" y="13815"/>
                  <a:pt x="458484" y="31313"/>
                </a:cubicBezTo>
                <a:lnTo>
                  <a:pt x="458484" y="355496"/>
                </a:lnTo>
                <a:lnTo>
                  <a:pt x="394831" y="407071"/>
                </a:lnTo>
                <a:lnTo>
                  <a:pt x="394831" y="62626"/>
                </a:lnTo>
                <a:lnTo>
                  <a:pt x="63653" y="62626"/>
                </a:lnTo>
                <a:lnTo>
                  <a:pt x="63653" y="473381"/>
                </a:lnTo>
                <a:lnTo>
                  <a:pt x="262913" y="473381"/>
                </a:lnTo>
                <a:lnTo>
                  <a:pt x="307194" y="536007"/>
                </a:lnTo>
                <a:lnTo>
                  <a:pt x="31365" y="536007"/>
                </a:lnTo>
                <a:cubicBezTo>
                  <a:pt x="13838" y="536007"/>
                  <a:pt x="0" y="522192"/>
                  <a:pt x="0" y="504694"/>
                </a:cubicBezTo>
                <a:lnTo>
                  <a:pt x="0" y="31313"/>
                </a:lnTo>
                <a:cubicBezTo>
                  <a:pt x="0" y="13815"/>
                  <a:pt x="13838" y="0"/>
                  <a:pt x="313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6" name="椭圆 24">
            <a:extLst>
              <a:ext uri="{FF2B5EF4-FFF2-40B4-BE49-F238E27FC236}">
                <a16:creationId xmlns:a16="http://schemas.microsoft.com/office/drawing/2014/main" id="{29B65296-D7D4-D8BD-4EF2-BB2CC8AEC47B}"/>
              </a:ext>
            </a:extLst>
          </p:cNvPr>
          <p:cNvSpPr/>
          <p:nvPr/>
        </p:nvSpPr>
        <p:spPr>
          <a:xfrm>
            <a:off x="5881133" y="2792765"/>
            <a:ext cx="442435" cy="457199"/>
          </a:xfrm>
          <a:custGeom>
            <a:avLst/>
            <a:gdLst>
              <a:gd name="connsiteX0" fmla="*/ 201045 w 587108"/>
              <a:gd name="connsiteY0" fmla="*/ 374989 h 606698"/>
              <a:gd name="connsiteX1" fmla="*/ 401729 w 587108"/>
              <a:gd name="connsiteY1" fmla="*/ 374989 h 606698"/>
              <a:gd name="connsiteX2" fmla="*/ 432462 w 587108"/>
              <a:gd name="connsiteY2" fmla="*/ 405650 h 606698"/>
              <a:gd name="connsiteX3" fmla="*/ 401729 w 587108"/>
              <a:gd name="connsiteY3" fmla="*/ 436310 h 606698"/>
              <a:gd name="connsiteX4" fmla="*/ 201045 w 587108"/>
              <a:gd name="connsiteY4" fmla="*/ 436310 h 606698"/>
              <a:gd name="connsiteX5" fmla="*/ 170312 w 587108"/>
              <a:gd name="connsiteY5" fmla="*/ 405650 h 606698"/>
              <a:gd name="connsiteX6" fmla="*/ 201045 w 587108"/>
              <a:gd name="connsiteY6" fmla="*/ 374989 h 606698"/>
              <a:gd name="connsiteX7" fmla="*/ 201041 w 587108"/>
              <a:gd name="connsiteY7" fmla="*/ 247195 h 606698"/>
              <a:gd name="connsiteX8" fmla="*/ 539054 w 587108"/>
              <a:gd name="connsiteY8" fmla="*/ 247195 h 606698"/>
              <a:gd name="connsiteX9" fmla="*/ 569783 w 587108"/>
              <a:gd name="connsiteY9" fmla="*/ 277856 h 606698"/>
              <a:gd name="connsiteX10" fmla="*/ 539054 w 587108"/>
              <a:gd name="connsiteY10" fmla="*/ 308516 h 606698"/>
              <a:gd name="connsiteX11" fmla="*/ 201041 w 587108"/>
              <a:gd name="connsiteY11" fmla="*/ 308516 h 606698"/>
              <a:gd name="connsiteX12" fmla="*/ 170312 w 587108"/>
              <a:gd name="connsiteY12" fmla="*/ 277856 h 606698"/>
              <a:gd name="connsiteX13" fmla="*/ 201041 w 587108"/>
              <a:gd name="connsiteY13" fmla="*/ 247195 h 606698"/>
              <a:gd name="connsiteX14" fmla="*/ 201045 w 587108"/>
              <a:gd name="connsiteY14" fmla="*/ 119189 h 606698"/>
              <a:gd name="connsiteX15" fmla="*/ 356709 w 587108"/>
              <a:gd name="connsiteY15" fmla="*/ 119189 h 606698"/>
              <a:gd name="connsiteX16" fmla="*/ 387442 w 587108"/>
              <a:gd name="connsiteY16" fmla="*/ 149885 h 606698"/>
              <a:gd name="connsiteX17" fmla="*/ 356709 w 587108"/>
              <a:gd name="connsiteY17" fmla="*/ 180581 h 606698"/>
              <a:gd name="connsiteX18" fmla="*/ 201045 w 587108"/>
              <a:gd name="connsiteY18" fmla="*/ 180581 h 606698"/>
              <a:gd name="connsiteX19" fmla="*/ 170312 w 587108"/>
              <a:gd name="connsiteY19" fmla="*/ 149885 h 606698"/>
              <a:gd name="connsiteX20" fmla="*/ 201045 w 587108"/>
              <a:gd name="connsiteY20" fmla="*/ 119189 h 606698"/>
              <a:gd name="connsiteX21" fmla="*/ 87274 w 587108"/>
              <a:gd name="connsiteY21" fmla="*/ 0 h 606698"/>
              <a:gd name="connsiteX22" fmla="*/ 109016 w 587108"/>
              <a:gd name="connsiteY22" fmla="*/ 9089 h 606698"/>
              <a:gd name="connsiteX23" fmla="*/ 165407 w 587108"/>
              <a:gd name="connsiteY23" fmla="*/ 65391 h 606698"/>
              <a:gd name="connsiteX24" fmla="*/ 165407 w 587108"/>
              <a:gd name="connsiteY24" fmla="*/ 108806 h 606698"/>
              <a:gd name="connsiteX25" fmla="*/ 122077 w 587108"/>
              <a:gd name="connsiteY25" fmla="*/ 108806 h 606698"/>
              <a:gd name="connsiteX26" fmla="*/ 117928 w 587108"/>
              <a:gd name="connsiteY26" fmla="*/ 104817 h 606698"/>
              <a:gd name="connsiteX27" fmla="*/ 117928 w 587108"/>
              <a:gd name="connsiteY27" fmla="*/ 488956 h 606698"/>
              <a:gd name="connsiteX28" fmla="*/ 482240 w 587108"/>
              <a:gd name="connsiteY28" fmla="*/ 488956 h 606698"/>
              <a:gd name="connsiteX29" fmla="*/ 478245 w 587108"/>
              <a:gd name="connsiteY29" fmla="*/ 484814 h 606698"/>
              <a:gd name="connsiteX30" fmla="*/ 478245 w 587108"/>
              <a:gd name="connsiteY30" fmla="*/ 441553 h 606698"/>
              <a:gd name="connsiteX31" fmla="*/ 521576 w 587108"/>
              <a:gd name="connsiteY31" fmla="*/ 441553 h 606698"/>
              <a:gd name="connsiteX32" fmla="*/ 578120 w 587108"/>
              <a:gd name="connsiteY32" fmla="*/ 497854 h 606698"/>
              <a:gd name="connsiteX33" fmla="*/ 578120 w 587108"/>
              <a:gd name="connsiteY33" fmla="*/ 541269 h 606698"/>
              <a:gd name="connsiteX34" fmla="*/ 521576 w 587108"/>
              <a:gd name="connsiteY34" fmla="*/ 597724 h 606698"/>
              <a:gd name="connsiteX35" fmla="*/ 478245 w 587108"/>
              <a:gd name="connsiteY35" fmla="*/ 597724 h 606698"/>
              <a:gd name="connsiteX36" fmla="*/ 478245 w 587108"/>
              <a:gd name="connsiteY36" fmla="*/ 554309 h 606698"/>
              <a:gd name="connsiteX37" fmla="*/ 482240 w 587108"/>
              <a:gd name="connsiteY37" fmla="*/ 550320 h 606698"/>
              <a:gd name="connsiteX38" fmla="*/ 87198 w 587108"/>
              <a:gd name="connsiteY38" fmla="*/ 550320 h 606698"/>
              <a:gd name="connsiteX39" fmla="*/ 56467 w 587108"/>
              <a:gd name="connsiteY39" fmla="*/ 519638 h 606698"/>
              <a:gd name="connsiteX40" fmla="*/ 56467 w 587108"/>
              <a:gd name="connsiteY40" fmla="*/ 104817 h 606698"/>
              <a:gd name="connsiteX41" fmla="*/ 52472 w 587108"/>
              <a:gd name="connsiteY41" fmla="*/ 108806 h 606698"/>
              <a:gd name="connsiteX42" fmla="*/ 8988 w 587108"/>
              <a:gd name="connsiteY42" fmla="*/ 108806 h 606698"/>
              <a:gd name="connsiteX43" fmla="*/ 8988 w 587108"/>
              <a:gd name="connsiteY43" fmla="*/ 65391 h 606698"/>
              <a:gd name="connsiteX44" fmla="*/ 65532 w 587108"/>
              <a:gd name="connsiteY44" fmla="*/ 9089 h 606698"/>
              <a:gd name="connsiteX45" fmla="*/ 87274 w 587108"/>
              <a:gd name="connsiteY45" fmla="*/ 0 h 6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08" h="606698">
                <a:moveTo>
                  <a:pt x="201045" y="374989"/>
                </a:moveTo>
                <a:lnTo>
                  <a:pt x="401729" y="374989"/>
                </a:lnTo>
                <a:cubicBezTo>
                  <a:pt x="418786" y="374989"/>
                  <a:pt x="432462" y="388633"/>
                  <a:pt x="432462" y="405650"/>
                </a:cubicBezTo>
                <a:cubicBezTo>
                  <a:pt x="432462" y="422513"/>
                  <a:pt x="418786" y="436310"/>
                  <a:pt x="401729" y="436310"/>
                </a:cubicBezTo>
                <a:lnTo>
                  <a:pt x="201045" y="436310"/>
                </a:lnTo>
                <a:cubicBezTo>
                  <a:pt x="183988" y="436310"/>
                  <a:pt x="170312" y="422513"/>
                  <a:pt x="170312" y="405650"/>
                </a:cubicBezTo>
                <a:cubicBezTo>
                  <a:pt x="170312" y="388633"/>
                  <a:pt x="183988" y="374989"/>
                  <a:pt x="201045" y="374989"/>
                </a:cubicBezTo>
                <a:close/>
                <a:moveTo>
                  <a:pt x="201041" y="247195"/>
                </a:moveTo>
                <a:lnTo>
                  <a:pt x="539054" y="247195"/>
                </a:lnTo>
                <a:cubicBezTo>
                  <a:pt x="555955" y="247195"/>
                  <a:pt x="569783" y="260839"/>
                  <a:pt x="569783" y="277856"/>
                </a:cubicBezTo>
                <a:cubicBezTo>
                  <a:pt x="569783" y="294719"/>
                  <a:pt x="555955" y="308516"/>
                  <a:pt x="539054" y="308516"/>
                </a:cubicBezTo>
                <a:lnTo>
                  <a:pt x="201041" y="308516"/>
                </a:lnTo>
                <a:cubicBezTo>
                  <a:pt x="183986" y="308516"/>
                  <a:pt x="170312" y="294719"/>
                  <a:pt x="170312" y="277856"/>
                </a:cubicBezTo>
                <a:cubicBezTo>
                  <a:pt x="170312" y="260839"/>
                  <a:pt x="183986" y="247195"/>
                  <a:pt x="201041" y="247195"/>
                </a:cubicBezTo>
                <a:close/>
                <a:moveTo>
                  <a:pt x="201045" y="119189"/>
                </a:moveTo>
                <a:lnTo>
                  <a:pt x="356709" y="119189"/>
                </a:lnTo>
                <a:cubicBezTo>
                  <a:pt x="373612" y="119189"/>
                  <a:pt x="387442" y="133002"/>
                  <a:pt x="387442" y="149885"/>
                </a:cubicBezTo>
                <a:cubicBezTo>
                  <a:pt x="387442" y="166921"/>
                  <a:pt x="373612" y="180581"/>
                  <a:pt x="356709" y="180581"/>
                </a:cubicBezTo>
                <a:lnTo>
                  <a:pt x="201045" y="180581"/>
                </a:lnTo>
                <a:cubicBezTo>
                  <a:pt x="183988" y="180581"/>
                  <a:pt x="170312" y="166921"/>
                  <a:pt x="170312" y="149885"/>
                </a:cubicBezTo>
                <a:cubicBezTo>
                  <a:pt x="170312" y="133002"/>
                  <a:pt x="183988" y="119189"/>
                  <a:pt x="201045" y="119189"/>
                </a:cubicBezTo>
                <a:close/>
                <a:moveTo>
                  <a:pt x="87274" y="0"/>
                </a:moveTo>
                <a:cubicBezTo>
                  <a:pt x="95149" y="0"/>
                  <a:pt x="103024" y="3030"/>
                  <a:pt x="109016" y="9089"/>
                </a:cubicBezTo>
                <a:lnTo>
                  <a:pt x="165407" y="65391"/>
                </a:lnTo>
                <a:cubicBezTo>
                  <a:pt x="177546" y="77357"/>
                  <a:pt x="177546" y="96840"/>
                  <a:pt x="165407" y="108806"/>
                </a:cubicBezTo>
                <a:cubicBezTo>
                  <a:pt x="153422" y="120772"/>
                  <a:pt x="134062" y="120772"/>
                  <a:pt x="122077" y="108806"/>
                </a:cubicBezTo>
                <a:lnTo>
                  <a:pt x="117928" y="104817"/>
                </a:lnTo>
                <a:lnTo>
                  <a:pt x="117928" y="488956"/>
                </a:lnTo>
                <a:lnTo>
                  <a:pt x="482240" y="488956"/>
                </a:lnTo>
                <a:lnTo>
                  <a:pt x="478245" y="484814"/>
                </a:lnTo>
                <a:cubicBezTo>
                  <a:pt x="466107" y="472848"/>
                  <a:pt x="466107" y="453519"/>
                  <a:pt x="478245" y="441553"/>
                </a:cubicBezTo>
                <a:cubicBezTo>
                  <a:pt x="490230" y="429433"/>
                  <a:pt x="509591" y="429433"/>
                  <a:pt x="521576" y="441553"/>
                </a:cubicBezTo>
                <a:lnTo>
                  <a:pt x="578120" y="497854"/>
                </a:lnTo>
                <a:cubicBezTo>
                  <a:pt x="590105" y="509820"/>
                  <a:pt x="590105" y="529303"/>
                  <a:pt x="578120" y="541269"/>
                </a:cubicBezTo>
                <a:lnTo>
                  <a:pt x="521576" y="597724"/>
                </a:lnTo>
                <a:cubicBezTo>
                  <a:pt x="509591" y="609690"/>
                  <a:pt x="490230" y="609690"/>
                  <a:pt x="478245" y="597724"/>
                </a:cubicBezTo>
                <a:cubicBezTo>
                  <a:pt x="466107" y="585758"/>
                  <a:pt x="466107" y="566275"/>
                  <a:pt x="478245" y="554309"/>
                </a:cubicBezTo>
                <a:lnTo>
                  <a:pt x="482240" y="550320"/>
                </a:lnTo>
                <a:lnTo>
                  <a:pt x="87198" y="550320"/>
                </a:lnTo>
                <a:cubicBezTo>
                  <a:pt x="70296" y="550320"/>
                  <a:pt x="56467" y="536514"/>
                  <a:pt x="56467" y="519638"/>
                </a:cubicBezTo>
                <a:lnTo>
                  <a:pt x="56467" y="104817"/>
                </a:lnTo>
                <a:lnTo>
                  <a:pt x="52472" y="108806"/>
                </a:lnTo>
                <a:cubicBezTo>
                  <a:pt x="40487" y="120772"/>
                  <a:pt x="20973" y="120772"/>
                  <a:pt x="8988" y="108806"/>
                </a:cubicBezTo>
                <a:cubicBezTo>
                  <a:pt x="-2997" y="96840"/>
                  <a:pt x="-2997" y="77357"/>
                  <a:pt x="8988" y="65391"/>
                </a:cubicBezTo>
                <a:lnTo>
                  <a:pt x="65532" y="9089"/>
                </a:lnTo>
                <a:cubicBezTo>
                  <a:pt x="71525" y="3030"/>
                  <a:pt x="79399" y="0"/>
                  <a:pt x="87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8" name="椭圆 25">
            <a:extLst>
              <a:ext uri="{FF2B5EF4-FFF2-40B4-BE49-F238E27FC236}">
                <a16:creationId xmlns:a16="http://schemas.microsoft.com/office/drawing/2014/main" id="{EB2B9655-EB3B-CCEC-6F28-B8CC614D8F01}"/>
              </a:ext>
            </a:extLst>
          </p:cNvPr>
          <p:cNvSpPr/>
          <p:nvPr/>
        </p:nvSpPr>
        <p:spPr>
          <a:xfrm>
            <a:off x="9896214" y="2793085"/>
            <a:ext cx="457199" cy="456557"/>
          </a:xfrm>
          <a:custGeom>
            <a:avLst/>
            <a:gdLst>
              <a:gd name="connsiteX0" fmla="*/ 139986 w 604110"/>
              <a:gd name="connsiteY0" fmla="*/ 40787 h 603264"/>
              <a:gd name="connsiteX1" fmla="*/ 297761 w 604110"/>
              <a:gd name="connsiteY1" fmla="*/ 231944 h 603264"/>
              <a:gd name="connsiteX2" fmla="*/ 302063 w 604110"/>
              <a:gd name="connsiteY2" fmla="*/ 231790 h 603264"/>
              <a:gd name="connsiteX3" fmla="*/ 371809 w 604110"/>
              <a:gd name="connsiteY3" fmla="*/ 301594 h 603264"/>
              <a:gd name="connsiteX4" fmla="*/ 302063 w 604110"/>
              <a:gd name="connsiteY4" fmla="*/ 371245 h 603264"/>
              <a:gd name="connsiteX5" fmla="*/ 232162 w 604110"/>
              <a:gd name="connsiteY5" fmla="*/ 301594 h 603264"/>
              <a:gd name="connsiteX6" fmla="*/ 234467 w 604110"/>
              <a:gd name="connsiteY6" fmla="*/ 283952 h 603264"/>
              <a:gd name="connsiteX7" fmla="*/ 76846 w 604110"/>
              <a:gd name="connsiteY7" fmla="*/ 92795 h 603264"/>
              <a:gd name="connsiteX8" fmla="*/ 423891 w 604110"/>
              <a:gd name="connsiteY8" fmla="*/ 25756 h 603264"/>
              <a:gd name="connsiteX9" fmla="*/ 604110 w 604110"/>
              <a:gd name="connsiteY9" fmla="*/ 301622 h 603264"/>
              <a:gd name="connsiteX10" fmla="*/ 302055 w 604110"/>
              <a:gd name="connsiteY10" fmla="*/ 603264 h 603264"/>
              <a:gd name="connsiteX11" fmla="*/ 0 w 604110"/>
              <a:gd name="connsiteY11" fmla="*/ 301622 h 603264"/>
              <a:gd name="connsiteX12" fmla="*/ 31957 w 604110"/>
              <a:gd name="connsiteY12" fmla="*/ 166911 h 603264"/>
              <a:gd name="connsiteX13" fmla="*/ 91262 w 604110"/>
              <a:gd name="connsiteY13" fmla="*/ 238409 h 603264"/>
              <a:gd name="connsiteX14" fmla="*/ 81890 w 604110"/>
              <a:gd name="connsiteY14" fmla="*/ 301622 h 603264"/>
              <a:gd name="connsiteX15" fmla="*/ 302055 w 604110"/>
              <a:gd name="connsiteY15" fmla="*/ 521333 h 603264"/>
              <a:gd name="connsiteX16" fmla="*/ 522067 w 604110"/>
              <a:gd name="connsiteY16" fmla="*/ 301622 h 603264"/>
              <a:gd name="connsiteX17" fmla="*/ 405147 w 604110"/>
              <a:gd name="connsiteY17" fmla="*/ 107534 h 603264"/>
              <a:gd name="connsiteX18" fmla="*/ 424967 w 604110"/>
              <a:gd name="connsiteY18" fmla="*/ 40946 h 603264"/>
              <a:gd name="connsiteX19" fmla="*/ 423891 w 604110"/>
              <a:gd name="connsiteY19" fmla="*/ 25756 h 603264"/>
              <a:gd name="connsiteX20" fmla="*/ 302055 w 604110"/>
              <a:gd name="connsiteY20" fmla="*/ 0 h 603264"/>
              <a:gd name="connsiteX21" fmla="*/ 343089 w 604110"/>
              <a:gd name="connsiteY21" fmla="*/ 40893 h 603264"/>
              <a:gd name="connsiteX22" fmla="*/ 302055 w 604110"/>
              <a:gd name="connsiteY22" fmla="*/ 81786 h 603264"/>
              <a:gd name="connsiteX23" fmla="*/ 261021 w 604110"/>
              <a:gd name="connsiteY23" fmla="*/ 40893 h 603264"/>
              <a:gd name="connsiteX24" fmla="*/ 302055 w 604110"/>
              <a:gd name="connsiteY24" fmla="*/ 0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4110" h="603264">
                <a:moveTo>
                  <a:pt x="139986" y="40787"/>
                </a:moveTo>
                <a:lnTo>
                  <a:pt x="297761" y="231944"/>
                </a:lnTo>
                <a:cubicBezTo>
                  <a:pt x="299144" y="231944"/>
                  <a:pt x="300526" y="231790"/>
                  <a:pt x="302063" y="231790"/>
                </a:cubicBezTo>
                <a:cubicBezTo>
                  <a:pt x="340623" y="231790"/>
                  <a:pt x="371809" y="263087"/>
                  <a:pt x="371809" y="301594"/>
                </a:cubicBezTo>
                <a:cubicBezTo>
                  <a:pt x="371809" y="340102"/>
                  <a:pt x="340623" y="371245"/>
                  <a:pt x="302063" y="371245"/>
                </a:cubicBezTo>
                <a:cubicBezTo>
                  <a:pt x="263502" y="371245"/>
                  <a:pt x="232162" y="340102"/>
                  <a:pt x="232162" y="301594"/>
                </a:cubicBezTo>
                <a:cubicBezTo>
                  <a:pt x="232162" y="295458"/>
                  <a:pt x="232930" y="289628"/>
                  <a:pt x="234467" y="283952"/>
                </a:cubicBezTo>
                <a:lnTo>
                  <a:pt x="76846" y="92795"/>
                </a:lnTo>
                <a:close/>
                <a:moveTo>
                  <a:pt x="423891" y="25756"/>
                </a:moveTo>
                <a:cubicBezTo>
                  <a:pt x="529902" y="72552"/>
                  <a:pt x="604110" y="178572"/>
                  <a:pt x="604110" y="301622"/>
                </a:cubicBezTo>
                <a:cubicBezTo>
                  <a:pt x="604110" y="467940"/>
                  <a:pt x="468600" y="603264"/>
                  <a:pt x="302055" y="603264"/>
                </a:cubicBezTo>
                <a:cubicBezTo>
                  <a:pt x="135510" y="603264"/>
                  <a:pt x="0" y="467940"/>
                  <a:pt x="0" y="301622"/>
                </a:cubicBezTo>
                <a:cubicBezTo>
                  <a:pt x="0" y="253139"/>
                  <a:pt x="11523" y="207417"/>
                  <a:pt x="31957" y="166911"/>
                </a:cubicBezTo>
                <a:lnTo>
                  <a:pt x="91262" y="238409"/>
                </a:lnTo>
                <a:cubicBezTo>
                  <a:pt x="85270" y="258355"/>
                  <a:pt x="81890" y="279682"/>
                  <a:pt x="81890" y="301622"/>
                </a:cubicBezTo>
                <a:cubicBezTo>
                  <a:pt x="81890" y="422831"/>
                  <a:pt x="180680" y="521333"/>
                  <a:pt x="302055" y="521333"/>
                </a:cubicBezTo>
                <a:cubicBezTo>
                  <a:pt x="423430" y="521333"/>
                  <a:pt x="522067" y="422831"/>
                  <a:pt x="522067" y="301622"/>
                </a:cubicBezTo>
                <a:cubicBezTo>
                  <a:pt x="522067" y="217543"/>
                  <a:pt x="474746" y="144511"/>
                  <a:pt x="405147" y="107534"/>
                </a:cubicBezTo>
                <a:cubicBezTo>
                  <a:pt x="417592" y="88355"/>
                  <a:pt x="424967" y="65494"/>
                  <a:pt x="424967" y="40946"/>
                </a:cubicBezTo>
                <a:cubicBezTo>
                  <a:pt x="424967" y="35729"/>
                  <a:pt x="424659" y="30666"/>
                  <a:pt x="423891" y="25756"/>
                </a:cubicBezTo>
                <a:close/>
                <a:moveTo>
                  <a:pt x="302055" y="0"/>
                </a:moveTo>
                <a:cubicBezTo>
                  <a:pt x="324717" y="0"/>
                  <a:pt x="343089" y="18308"/>
                  <a:pt x="343089" y="40893"/>
                </a:cubicBezTo>
                <a:cubicBezTo>
                  <a:pt x="343089" y="63478"/>
                  <a:pt x="324717" y="81786"/>
                  <a:pt x="302055" y="81786"/>
                </a:cubicBezTo>
                <a:cubicBezTo>
                  <a:pt x="279393" y="81786"/>
                  <a:pt x="261021" y="63478"/>
                  <a:pt x="261021" y="40893"/>
                </a:cubicBezTo>
                <a:cubicBezTo>
                  <a:pt x="261021" y="18308"/>
                  <a:pt x="279393" y="0"/>
                  <a:pt x="302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9" name="椭圆 26">
            <a:extLst>
              <a:ext uri="{FF2B5EF4-FFF2-40B4-BE49-F238E27FC236}">
                <a16:creationId xmlns:a16="http://schemas.microsoft.com/office/drawing/2014/main" id="{5F180701-FD34-4A4F-25D1-D2637403C4A1}"/>
              </a:ext>
            </a:extLst>
          </p:cNvPr>
          <p:cNvSpPr/>
          <p:nvPr/>
        </p:nvSpPr>
        <p:spPr>
          <a:xfrm>
            <a:off x="3888406" y="2043820"/>
            <a:ext cx="457199" cy="456492"/>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40" name="椭圆 27">
            <a:extLst>
              <a:ext uri="{FF2B5EF4-FFF2-40B4-BE49-F238E27FC236}">
                <a16:creationId xmlns:a16="http://schemas.microsoft.com/office/drawing/2014/main" id="{4BE2A907-248D-47D8-C55D-50AC7D361B8D}"/>
              </a:ext>
            </a:extLst>
          </p:cNvPr>
          <p:cNvSpPr/>
          <p:nvPr/>
        </p:nvSpPr>
        <p:spPr>
          <a:xfrm>
            <a:off x="7884494" y="2043839"/>
            <a:ext cx="457199" cy="456453"/>
          </a:xfrm>
          <a:custGeom>
            <a:avLst/>
            <a:gdLst>
              <a:gd name="connsiteX0" fmla="*/ 303336 w 606862"/>
              <a:gd name="connsiteY0" fmla="*/ 213981 h 605874"/>
              <a:gd name="connsiteX1" fmla="*/ 214283 w 606862"/>
              <a:gd name="connsiteY1" fmla="*/ 302877 h 605874"/>
              <a:gd name="connsiteX2" fmla="*/ 303336 w 606862"/>
              <a:gd name="connsiteY2" fmla="*/ 391681 h 605874"/>
              <a:gd name="connsiteX3" fmla="*/ 392296 w 606862"/>
              <a:gd name="connsiteY3" fmla="*/ 302877 h 605874"/>
              <a:gd name="connsiteX4" fmla="*/ 303336 w 606862"/>
              <a:gd name="connsiteY4" fmla="*/ 213981 h 605874"/>
              <a:gd name="connsiteX5" fmla="*/ 303336 w 606862"/>
              <a:gd name="connsiteY5" fmla="*/ 162441 h 605874"/>
              <a:gd name="connsiteX6" fmla="*/ 443926 w 606862"/>
              <a:gd name="connsiteY6" fmla="*/ 302877 h 605874"/>
              <a:gd name="connsiteX7" fmla="*/ 303336 w 606862"/>
              <a:gd name="connsiteY7" fmla="*/ 443220 h 605874"/>
              <a:gd name="connsiteX8" fmla="*/ 162653 w 606862"/>
              <a:gd name="connsiteY8" fmla="*/ 302877 h 605874"/>
              <a:gd name="connsiteX9" fmla="*/ 303336 w 606862"/>
              <a:gd name="connsiteY9" fmla="*/ 162441 h 605874"/>
              <a:gd name="connsiteX10" fmla="*/ 265827 w 606862"/>
              <a:gd name="connsiteY10" fmla="*/ 51540 h 605874"/>
              <a:gd name="connsiteX11" fmla="*/ 265827 w 606862"/>
              <a:gd name="connsiteY11" fmla="*/ 90195 h 605874"/>
              <a:gd name="connsiteX12" fmla="*/ 247722 w 606862"/>
              <a:gd name="connsiteY12" fmla="*/ 114667 h 605874"/>
              <a:gd name="connsiteX13" fmla="*/ 210303 w 606862"/>
              <a:gd name="connsiteY13" fmla="*/ 130148 h 605874"/>
              <a:gd name="connsiteX14" fmla="*/ 179385 w 606862"/>
              <a:gd name="connsiteY14" fmla="*/ 126347 h 605874"/>
              <a:gd name="connsiteX15" fmla="*/ 152273 w 606862"/>
              <a:gd name="connsiteY15" fmla="*/ 99279 h 605874"/>
              <a:gd name="connsiteX16" fmla="*/ 99441 w 606862"/>
              <a:gd name="connsiteY16" fmla="*/ 152024 h 605874"/>
              <a:gd name="connsiteX17" fmla="*/ 126553 w 606862"/>
              <a:gd name="connsiteY17" fmla="*/ 179185 h 605874"/>
              <a:gd name="connsiteX18" fmla="*/ 130360 w 606862"/>
              <a:gd name="connsiteY18" fmla="*/ 210147 h 605874"/>
              <a:gd name="connsiteX19" fmla="*/ 114854 w 606862"/>
              <a:gd name="connsiteY19" fmla="*/ 247411 h 605874"/>
              <a:gd name="connsiteX20" fmla="*/ 90342 w 606862"/>
              <a:gd name="connsiteY20" fmla="*/ 265487 h 605874"/>
              <a:gd name="connsiteX21" fmla="*/ 51624 w 606862"/>
              <a:gd name="connsiteY21" fmla="*/ 265487 h 605874"/>
              <a:gd name="connsiteX22" fmla="*/ 51624 w 606862"/>
              <a:gd name="connsiteY22" fmla="*/ 340295 h 605874"/>
              <a:gd name="connsiteX23" fmla="*/ 90342 w 606862"/>
              <a:gd name="connsiteY23" fmla="*/ 340295 h 605874"/>
              <a:gd name="connsiteX24" fmla="*/ 114854 w 606862"/>
              <a:gd name="connsiteY24" fmla="*/ 358278 h 605874"/>
              <a:gd name="connsiteX25" fmla="*/ 130360 w 606862"/>
              <a:gd name="connsiteY25" fmla="*/ 395635 h 605874"/>
              <a:gd name="connsiteX26" fmla="*/ 126553 w 606862"/>
              <a:gd name="connsiteY26" fmla="*/ 426504 h 605874"/>
              <a:gd name="connsiteX27" fmla="*/ 99441 w 606862"/>
              <a:gd name="connsiteY27" fmla="*/ 453571 h 605874"/>
              <a:gd name="connsiteX28" fmla="*/ 152273 w 606862"/>
              <a:gd name="connsiteY28" fmla="*/ 506409 h 605874"/>
              <a:gd name="connsiteX29" fmla="*/ 179477 w 606862"/>
              <a:gd name="connsiteY29" fmla="*/ 479341 h 605874"/>
              <a:gd name="connsiteX30" fmla="*/ 210489 w 606862"/>
              <a:gd name="connsiteY30" fmla="*/ 475448 h 605874"/>
              <a:gd name="connsiteX31" fmla="*/ 247814 w 606862"/>
              <a:gd name="connsiteY31" fmla="*/ 490929 h 605874"/>
              <a:gd name="connsiteX32" fmla="*/ 265920 w 606862"/>
              <a:gd name="connsiteY32" fmla="*/ 515401 h 605874"/>
              <a:gd name="connsiteX33" fmla="*/ 265920 w 606862"/>
              <a:gd name="connsiteY33" fmla="*/ 554056 h 605874"/>
              <a:gd name="connsiteX34" fmla="*/ 340849 w 606862"/>
              <a:gd name="connsiteY34" fmla="*/ 554056 h 605874"/>
              <a:gd name="connsiteX35" fmla="*/ 340849 w 606862"/>
              <a:gd name="connsiteY35" fmla="*/ 515401 h 605874"/>
              <a:gd name="connsiteX36" fmla="*/ 358862 w 606862"/>
              <a:gd name="connsiteY36" fmla="*/ 490929 h 605874"/>
              <a:gd name="connsiteX37" fmla="*/ 396280 w 606862"/>
              <a:gd name="connsiteY37" fmla="*/ 475448 h 605874"/>
              <a:gd name="connsiteX38" fmla="*/ 427199 w 606862"/>
              <a:gd name="connsiteY38" fmla="*/ 479341 h 605874"/>
              <a:gd name="connsiteX39" fmla="*/ 454311 w 606862"/>
              <a:gd name="connsiteY39" fmla="*/ 506409 h 605874"/>
              <a:gd name="connsiteX40" fmla="*/ 507235 w 606862"/>
              <a:gd name="connsiteY40" fmla="*/ 453479 h 605874"/>
              <a:gd name="connsiteX41" fmla="*/ 480123 w 606862"/>
              <a:gd name="connsiteY41" fmla="*/ 426411 h 605874"/>
              <a:gd name="connsiteX42" fmla="*/ 476223 w 606862"/>
              <a:gd name="connsiteY42" fmla="*/ 395543 h 605874"/>
              <a:gd name="connsiteX43" fmla="*/ 491729 w 606862"/>
              <a:gd name="connsiteY43" fmla="*/ 358185 h 605874"/>
              <a:gd name="connsiteX44" fmla="*/ 516241 w 606862"/>
              <a:gd name="connsiteY44" fmla="*/ 340109 h 605874"/>
              <a:gd name="connsiteX45" fmla="*/ 554959 w 606862"/>
              <a:gd name="connsiteY45" fmla="*/ 340109 h 605874"/>
              <a:gd name="connsiteX46" fmla="*/ 554959 w 606862"/>
              <a:gd name="connsiteY46" fmla="*/ 265395 h 605874"/>
              <a:gd name="connsiteX47" fmla="*/ 516241 w 606862"/>
              <a:gd name="connsiteY47" fmla="*/ 265395 h 605874"/>
              <a:gd name="connsiteX48" fmla="*/ 491729 w 606862"/>
              <a:gd name="connsiteY48" fmla="*/ 247318 h 605874"/>
              <a:gd name="connsiteX49" fmla="*/ 476223 w 606862"/>
              <a:gd name="connsiteY49" fmla="*/ 209961 h 605874"/>
              <a:gd name="connsiteX50" fmla="*/ 480123 w 606862"/>
              <a:gd name="connsiteY50" fmla="*/ 179093 h 605874"/>
              <a:gd name="connsiteX51" fmla="*/ 507235 w 606862"/>
              <a:gd name="connsiteY51" fmla="*/ 152024 h 605874"/>
              <a:gd name="connsiteX52" fmla="*/ 454311 w 606862"/>
              <a:gd name="connsiteY52" fmla="*/ 99279 h 605874"/>
              <a:gd name="connsiteX53" fmla="*/ 427106 w 606862"/>
              <a:gd name="connsiteY53" fmla="*/ 126347 h 605874"/>
              <a:gd name="connsiteX54" fmla="*/ 396187 w 606862"/>
              <a:gd name="connsiteY54" fmla="*/ 130148 h 605874"/>
              <a:gd name="connsiteX55" fmla="*/ 358769 w 606862"/>
              <a:gd name="connsiteY55" fmla="*/ 114667 h 605874"/>
              <a:gd name="connsiteX56" fmla="*/ 340664 w 606862"/>
              <a:gd name="connsiteY56" fmla="*/ 90195 h 605874"/>
              <a:gd name="connsiteX57" fmla="*/ 340664 w 606862"/>
              <a:gd name="connsiteY57" fmla="*/ 51540 h 605874"/>
              <a:gd name="connsiteX58" fmla="*/ 240015 w 606862"/>
              <a:gd name="connsiteY58" fmla="*/ 0 h 605874"/>
              <a:gd name="connsiteX59" fmla="*/ 366476 w 606862"/>
              <a:gd name="connsiteY59" fmla="*/ 0 h 605874"/>
              <a:gd name="connsiteX60" fmla="*/ 392288 w 606862"/>
              <a:gd name="connsiteY60" fmla="*/ 25862 h 605874"/>
              <a:gd name="connsiteX61" fmla="*/ 392288 w 606862"/>
              <a:gd name="connsiteY61" fmla="*/ 72211 h 605874"/>
              <a:gd name="connsiteX62" fmla="*/ 403987 w 606862"/>
              <a:gd name="connsiteY62" fmla="*/ 77403 h 605874"/>
              <a:gd name="connsiteX63" fmla="*/ 436298 w 606862"/>
              <a:gd name="connsiteY63" fmla="*/ 45144 h 605874"/>
              <a:gd name="connsiteX64" fmla="*/ 472416 w 606862"/>
              <a:gd name="connsiteY64" fmla="*/ 45144 h 605874"/>
              <a:gd name="connsiteX65" fmla="*/ 561459 w 606862"/>
              <a:gd name="connsiteY65" fmla="*/ 133948 h 605874"/>
              <a:gd name="connsiteX66" fmla="*/ 561459 w 606862"/>
              <a:gd name="connsiteY66" fmla="*/ 170101 h 605874"/>
              <a:gd name="connsiteX67" fmla="*/ 529147 w 606862"/>
              <a:gd name="connsiteY67" fmla="*/ 202360 h 605874"/>
              <a:gd name="connsiteX68" fmla="*/ 534347 w 606862"/>
              <a:gd name="connsiteY68" fmla="*/ 213947 h 605874"/>
              <a:gd name="connsiteX69" fmla="*/ 580771 w 606862"/>
              <a:gd name="connsiteY69" fmla="*/ 213947 h 605874"/>
              <a:gd name="connsiteX70" fmla="*/ 606862 w 606862"/>
              <a:gd name="connsiteY70" fmla="*/ 239625 h 605874"/>
              <a:gd name="connsiteX71" fmla="*/ 606862 w 606862"/>
              <a:gd name="connsiteY71" fmla="*/ 366065 h 605874"/>
              <a:gd name="connsiteX72" fmla="*/ 580957 w 606862"/>
              <a:gd name="connsiteY72" fmla="*/ 391927 h 605874"/>
              <a:gd name="connsiteX73" fmla="*/ 534533 w 606862"/>
              <a:gd name="connsiteY73" fmla="*/ 391927 h 605874"/>
              <a:gd name="connsiteX74" fmla="*/ 529333 w 606862"/>
              <a:gd name="connsiteY74" fmla="*/ 403515 h 605874"/>
              <a:gd name="connsiteX75" fmla="*/ 561644 w 606862"/>
              <a:gd name="connsiteY75" fmla="*/ 435773 h 605874"/>
              <a:gd name="connsiteX76" fmla="*/ 561644 w 606862"/>
              <a:gd name="connsiteY76" fmla="*/ 471926 h 605874"/>
              <a:gd name="connsiteX77" fmla="*/ 472695 w 606862"/>
              <a:gd name="connsiteY77" fmla="*/ 560730 h 605874"/>
              <a:gd name="connsiteX78" fmla="*/ 436484 w 606862"/>
              <a:gd name="connsiteY78" fmla="*/ 560730 h 605874"/>
              <a:gd name="connsiteX79" fmla="*/ 404172 w 606862"/>
              <a:gd name="connsiteY79" fmla="*/ 528471 h 605874"/>
              <a:gd name="connsiteX80" fmla="*/ 392566 w 606862"/>
              <a:gd name="connsiteY80" fmla="*/ 533662 h 605874"/>
              <a:gd name="connsiteX81" fmla="*/ 392566 w 606862"/>
              <a:gd name="connsiteY81" fmla="*/ 580011 h 605874"/>
              <a:gd name="connsiteX82" fmla="*/ 366661 w 606862"/>
              <a:gd name="connsiteY82" fmla="*/ 605874 h 605874"/>
              <a:gd name="connsiteX83" fmla="*/ 240201 w 606862"/>
              <a:gd name="connsiteY83" fmla="*/ 605874 h 605874"/>
              <a:gd name="connsiteX84" fmla="*/ 214296 w 606862"/>
              <a:gd name="connsiteY84" fmla="*/ 580011 h 605874"/>
              <a:gd name="connsiteX85" fmla="*/ 214296 w 606862"/>
              <a:gd name="connsiteY85" fmla="*/ 533662 h 605874"/>
              <a:gd name="connsiteX86" fmla="*/ 202690 w 606862"/>
              <a:gd name="connsiteY86" fmla="*/ 528471 h 605874"/>
              <a:gd name="connsiteX87" fmla="*/ 170378 w 606862"/>
              <a:gd name="connsiteY87" fmla="*/ 560730 h 605874"/>
              <a:gd name="connsiteX88" fmla="*/ 134167 w 606862"/>
              <a:gd name="connsiteY88" fmla="*/ 560730 h 605874"/>
              <a:gd name="connsiteX89" fmla="*/ 45218 w 606862"/>
              <a:gd name="connsiteY89" fmla="*/ 471926 h 605874"/>
              <a:gd name="connsiteX90" fmla="*/ 37418 w 606862"/>
              <a:gd name="connsiteY90" fmla="*/ 453850 h 605874"/>
              <a:gd name="connsiteX91" fmla="*/ 45218 w 606862"/>
              <a:gd name="connsiteY91" fmla="*/ 435773 h 605874"/>
              <a:gd name="connsiteX92" fmla="*/ 77529 w 606862"/>
              <a:gd name="connsiteY92" fmla="*/ 403515 h 605874"/>
              <a:gd name="connsiteX93" fmla="*/ 72329 w 606862"/>
              <a:gd name="connsiteY93" fmla="*/ 391927 h 605874"/>
              <a:gd name="connsiteX94" fmla="*/ 25905 w 606862"/>
              <a:gd name="connsiteY94" fmla="*/ 391927 h 605874"/>
              <a:gd name="connsiteX95" fmla="*/ 0 w 606862"/>
              <a:gd name="connsiteY95" fmla="*/ 366065 h 605874"/>
              <a:gd name="connsiteX96" fmla="*/ 0 w 606862"/>
              <a:gd name="connsiteY96" fmla="*/ 239810 h 605874"/>
              <a:gd name="connsiteX97" fmla="*/ 25905 w 606862"/>
              <a:gd name="connsiteY97" fmla="*/ 213947 h 605874"/>
              <a:gd name="connsiteX98" fmla="*/ 72144 w 606862"/>
              <a:gd name="connsiteY98" fmla="*/ 213947 h 605874"/>
              <a:gd name="connsiteX99" fmla="*/ 77343 w 606862"/>
              <a:gd name="connsiteY99" fmla="*/ 202360 h 605874"/>
              <a:gd name="connsiteX100" fmla="*/ 45032 w 606862"/>
              <a:gd name="connsiteY100" fmla="*/ 170101 h 605874"/>
              <a:gd name="connsiteX101" fmla="*/ 37233 w 606862"/>
              <a:gd name="connsiteY101" fmla="*/ 152024 h 605874"/>
              <a:gd name="connsiteX102" fmla="*/ 45032 w 606862"/>
              <a:gd name="connsiteY102" fmla="*/ 133948 h 605874"/>
              <a:gd name="connsiteX103" fmla="*/ 134074 w 606862"/>
              <a:gd name="connsiteY103" fmla="*/ 45144 h 605874"/>
              <a:gd name="connsiteX104" fmla="*/ 170192 w 606862"/>
              <a:gd name="connsiteY104" fmla="*/ 45144 h 605874"/>
              <a:gd name="connsiteX105" fmla="*/ 202504 w 606862"/>
              <a:gd name="connsiteY105" fmla="*/ 77403 h 605874"/>
              <a:gd name="connsiteX106" fmla="*/ 214203 w 606862"/>
              <a:gd name="connsiteY106" fmla="*/ 72211 h 605874"/>
              <a:gd name="connsiteX107" fmla="*/ 214203 w 606862"/>
              <a:gd name="connsiteY107" fmla="*/ 25862 h 605874"/>
              <a:gd name="connsiteX108" fmla="*/ 240015 w 606862"/>
              <a:gd name="connsiteY108"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6862" h="605874">
                <a:moveTo>
                  <a:pt x="303336" y="213981"/>
                </a:moveTo>
                <a:cubicBezTo>
                  <a:pt x="254306" y="213981"/>
                  <a:pt x="214283" y="253933"/>
                  <a:pt x="214283" y="302877"/>
                </a:cubicBezTo>
                <a:cubicBezTo>
                  <a:pt x="214283" y="351821"/>
                  <a:pt x="254306" y="391681"/>
                  <a:pt x="303336" y="391681"/>
                </a:cubicBezTo>
                <a:cubicBezTo>
                  <a:pt x="352366" y="391681"/>
                  <a:pt x="392296" y="351821"/>
                  <a:pt x="392296" y="302877"/>
                </a:cubicBezTo>
                <a:cubicBezTo>
                  <a:pt x="392296" y="253933"/>
                  <a:pt x="352366" y="213981"/>
                  <a:pt x="303336" y="213981"/>
                </a:cubicBezTo>
                <a:close/>
                <a:moveTo>
                  <a:pt x="303336" y="162441"/>
                </a:moveTo>
                <a:cubicBezTo>
                  <a:pt x="380781" y="162441"/>
                  <a:pt x="443926" y="225475"/>
                  <a:pt x="443926" y="302877"/>
                </a:cubicBezTo>
                <a:cubicBezTo>
                  <a:pt x="443926" y="380186"/>
                  <a:pt x="380781" y="443220"/>
                  <a:pt x="303336" y="443220"/>
                </a:cubicBezTo>
                <a:cubicBezTo>
                  <a:pt x="225798" y="443220"/>
                  <a:pt x="162653" y="380094"/>
                  <a:pt x="162653" y="302877"/>
                </a:cubicBezTo>
                <a:cubicBezTo>
                  <a:pt x="162653" y="225568"/>
                  <a:pt x="225798" y="162441"/>
                  <a:pt x="303336" y="162441"/>
                </a:cubicBezTo>
                <a:close/>
                <a:moveTo>
                  <a:pt x="265827" y="51540"/>
                </a:moveTo>
                <a:lnTo>
                  <a:pt x="265827" y="90195"/>
                </a:lnTo>
                <a:cubicBezTo>
                  <a:pt x="265827" y="101875"/>
                  <a:pt x="258028" y="112072"/>
                  <a:pt x="247722" y="114667"/>
                </a:cubicBezTo>
                <a:cubicBezTo>
                  <a:pt x="234815" y="118560"/>
                  <a:pt x="222002" y="123752"/>
                  <a:pt x="210303" y="130148"/>
                </a:cubicBezTo>
                <a:cubicBezTo>
                  <a:pt x="200090" y="135339"/>
                  <a:pt x="188391" y="134134"/>
                  <a:pt x="179385" y="126347"/>
                </a:cubicBezTo>
                <a:lnTo>
                  <a:pt x="152273" y="99279"/>
                </a:lnTo>
                <a:lnTo>
                  <a:pt x="99441" y="152024"/>
                </a:lnTo>
                <a:lnTo>
                  <a:pt x="126553" y="179185"/>
                </a:lnTo>
                <a:cubicBezTo>
                  <a:pt x="134167" y="186879"/>
                  <a:pt x="136767" y="199857"/>
                  <a:pt x="130360" y="210147"/>
                </a:cubicBezTo>
                <a:cubicBezTo>
                  <a:pt x="123954" y="221641"/>
                  <a:pt x="118754" y="234619"/>
                  <a:pt x="114854" y="247411"/>
                </a:cubicBezTo>
                <a:cubicBezTo>
                  <a:pt x="111048" y="257701"/>
                  <a:pt x="102041" y="265487"/>
                  <a:pt x="90342" y="265487"/>
                </a:cubicBezTo>
                <a:lnTo>
                  <a:pt x="51624" y="265487"/>
                </a:lnTo>
                <a:lnTo>
                  <a:pt x="51624" y="340295"/>
                </a:lnTo>
                <a:lnTo>
                  <a:pt x="90342" y="340295"/>
                </a:lnTo>
                <a:cubicBezTo>
                  <a:pt x="102041" y="340295"/>
                  <a:pt x="112255" y="348081"/>
                  <a:pt x="114854" y="358278"/>
                </a:cubicBezTo>
                <a:cubicBezTo>
                  <a:pt x="118754" y="371163"/>
                  <a:pt x="123954" y="384048"/>
                  <a:pt x="130360" y="395635"/>
                </a:cubicBezTo>
                <a:cubicBezTo>
                  <a:pt x="135560" y="405925"/>
                  <a:pt x="134353" y="417512"/>
                  <a:pt x="126553" y="426504"/>
                </a:cubicBezTo>
                <a:lnTo>
                  <a:pt x="99441" y="453571"/>
                </a:lnTo>
                <a:lnTo>
                  <a:pt x="152273" y="506409"/>
                </a:lnTo>
                <a:lnTo>
                  <a:pt x="179477" y="479341"/>
                </a:lnTo>
                <a:cubicBezTo>
                  <a:pt x="187184" y="471648"/>
                  <a:pt x="200183" y="469052"/>
                  <a:pt x="210489" y="475448"/>
                </a:cubicBezTo>
                <a:cubicBezTo>
                  <a:pt x="222002" y="481937"/>
                  <a:pt x="235001" y="487128"/>
                  <a:pt x="247814" y="490929"/>
                </a:cubicBezTo>
                <a:cubicBezTo>
                  <a:pt x="258121" y="494729"/>
                  <a:pt x="265920" y="503814"/>
                  <a:pt x="265920" y="515401"/>
                </a:cubicBezTo>
                <a:lnTo>
                  <a:pt x="265920" y="554056"/>
                </a:lnTo>
                <a:lnTo>
                  <a:pt x="340849" y="554056"/>
                </a:lnTo>
                <a:lnTo>
                  <a:pt x="340849" y="515401"/>
                </a:lnTo>
                <a:cubicBezTo>
                  <a:pt x="340849" y="503814"/>
                  <a:pt x="348649" y="493524"/>
                  <a:pt x="358862" y="490929"/>
                </a:cubicBezTo>
                <a:cubicBezTo>
                  <a:pt x="371768" y="487128"/>
                  <a:pt x="384674" y="481937"/>
                  <a:pt x="396280" y="475448"/>
                </a:cubicBezTo>
                <a:cubicBezTo>
                  <a:pt x="406586" y="470257"/>
                  <a:pt x="418193" y="471555"/>
                  <a:pt x="427199" y="479341"/>
                </a:cubicBezTo>
                <a:lnTo>
                  <a:pt x="454311" y="506409"/>
                </a:lnTo>
                <a:lnTo>
                  <a:pt x="507235" y="453479"/>
                </a:lnTo>
                <a:lnTo>
                  <a:pt x="480123" y="426411"/>
                </a:lnTo>
                <a:cubicBezTo>
                  <a:pt x="472416" y="418717"/>
                  <a:pt x="469817" y="405739"/>
                  <a:pt x="476223" y="395543"/>
                </a:cubicBezTo>
                <a:cubicBezTo>
                  <a:pt x="482723" y="384048"/>
                  <a:pt x="487922" y="371070"/>
                  <a:pt x="491729" y="358185"/>
                </a:cubicBezTo>
                <a:cubicBezTo>
                  <a:pt x="495536" y="347896"/>
                  <a:pt x="504635" y="340109"/>
                  <a:pt x="516241" y="340109"/>
                </a:cubicBezTo>
                <a:lnTo>
                  <a:pt x="554959" y="340109"/>
                </a:lnTo>
                <a:lnTo>
                  <a:pt x="554959" y="265395"/>
                </a:lnTo>
                <a:lnTo>
                  <a:pt x="516241" y="265395"/>
                </a:lnTo>
                <a:cubicBezTo>
                  <a:pt x="504635" y="265395"/>
                  <a:pt x="494329" y="257608"/>
                  <a:pt x="491729" y="247318"/>
                </a:cubicBezTo>
                <a:cubicBezTo>
                  <a:pt x="487922" y="234433"/>
                  <a:pt x="482723" y="221641"/>
                  <a:pt x="476223" y="209961"/>
                </a:cubicBezTo>
                <a:cubicBezTo>
                  <a:pt x="471024" y="199764"/>
                  <a:pt x="472324" y="188084"/>
                  <a:pt x="480123" y="179093"/>
                </a:cubicBezTo>
                <a:lnTo>
                  <a:pt x="507235" y="152024"/>
                </a:lnTo>
                <a:lnTo>
                  <a:pt x="454311" y="99279"/>
                </a:lnTo>
                <a:lnTo>
                  <a:pt x="427106" y="126347"/>
                </a:lnTo>
                <a:cubicBezTo>
                  <a:pt x="419400" y="133948"/>
                  <a:pt x="406401" y="136544"/>
                  <a:pt x="396187" y="130148"/>
                </a:cubicBezTo>
                <a:cubicBezTo>
                  <a:pt x="384674" y="123752"/>
                  <a:pt x="371675" y="118560"/>
                  <a:pt x="358769" y="114667"/>
                </a:cubicBezTo>
                <a:cubicBezTo>
                  <a:pt x="348463" y="110867"/>
                  <a:pt x="340664" y="101875"/>
                  <a:pt x="340664" y="90195"/>
                </a:cubicBezTo>
                <a:lnTo>
                  <a:pt x="340664" y="51540"/>
                </a:lnTo>
                <a:close/>
                <a:moveTo>
                  <a:pt x="240015" y="0"/>
                </a:moveTo>
                <a:lnTo>
                  <a:pt x="366476" y="0"/>
                </a:lnTo>
                <a:cubicBezTo>
                  <a:pt x="380682" y="0"/>
                  <a:pt x="392288" y="11587"/>
                  <a:pt x="392288" y="25862"/>
                </a:cubicBezTo>
                <a:lnTo>
                  <a:pt x="392288" y="72211"/>
                </a:lnTo>
                <a:cubicBezTo>
                  <a:pt x="396187" y="73509"/>
                  <a:pt x="400087" y="74807"/>
                  <a:pt x="403987" y="77403"/>
                </a:cubicBezTo>
                <a:lnTo>
                  <a:pt x="436298" y="45144"/>
                </a:lnTo>
                <a:cubicBezTo>
                  <a:pt x="446512" y="34854"/>
                  <a:pt x="462110" y="34854"/>
                  <a:pt x="472416" y="45144"/>
                </a:cubicBezTo>
                <a:lnTo>
                  <a:pt x="561459" y="133948"/>
                </a:lnTo>
                <a:cubicBezTo>
                  <a:pt x="571672" y="144238"/>
                  <a:pt x="571672" y="159811"/>
                  <a:pt x="561459" y="170101"/>
                </a:cubicBezTo>
                <a:lnTo>
                  <a:pt x="529147" y="202360"/>
                </a:lnTo>
                <a:cubicBezTo>
                  <a:pt x="530447" y="206161"/>
                  <a:pt x="533047" y="210147"/>
                  <a:pt x="534347" y="213947"/>
                </a:cubicBezTo>
                <a:lnTo>
                  <a:pt x="580771" y="213947"/>
                </a:lnTo>
                <a:cubicBezTo>
                  <a:pt x="594977" y="213947"/>
                  <a:pt x="606583" y="225442"/>
                  <a:pt x="606862" y="239625"/>
                </a:cubicBezTo>
                <a:lnTo>
                  <a:pt x="606862" y="366065"/>
                </a:lnTo>
                <a:cubicBezTo>
                  <a:pt x="606862" y="380340"/>
                  <a:pt x="595256" y="391927"/>
                  <a:pt x="580957" y="391927"/>
                </a:cubicBezTo>
                <a:lnTo>
                  <a:pt x="534533" y="391927"/>
                </a:lnTo>
                <a:cubicBezTo>
                  <a:pt x="533233" y="395728"/>
                  <a:pt x="531933" y="399714"/>
                  <a:pt x="529333" y="403515"/>
                </a:cubicBezTo>
                <a:lnTo>
                  <a:pt x="561644" y="435773"/>
                </a:lnTo>
                <a:cubicBezTo>
                  <a:pt x="571951" y="446063"/>
                  <a:pt x="571951" y="461636"/>
                  <a:pt x="561644" y="471926"/>
                </a:cubicBezTo>
                <a:lnTo>
                  <a:pt x="472695" y="560730"/>
                </a:lnTo>
                <a:cubicBezTo>
                  <a:pt x="462389" y="571020"/>
                  <a:pt x="446790" y="571020"/>
                  <a:pt x="436484" y="560730"/>
                </a:cubicBezTo>
                <a:lnTo>
                  <a:pt x="404172" y="528471"/>
                </a:lnTo>
                <a:cubicBezTo>
                  <a:pt x="400366" y="529862"/>
                  <a:pt x="396373" y="532457"/>
                  <a:pt x="392566" y="533662"/>
                </a:cubicBezTo>
                <a:lnTo>
                  <a:pt x="392566" y="580011"/>
                </a:lnTo>
                <a:cubicBezTo>
                  <a:pt x="392566" y="594287"/>
                  <a:pt x="380960" y="605874"/>
                  <a:pt x="366661" y="605874"/>
                </a:cubicBezTo>
                <a:lnTo>
                  <a:pt x="240201" y="605874"/>
                </a:lnTo>
                <a:cubicBezTo>
                  <a:pt x="225902" y="605874"/>
                  <a:pt x="214296" y="594287"/>
                  <a:pt x="214296" y="580011"/>
                </a:cubicBezTo>
                <a:lnTo>
                  <a:pt x="214296" y="533662"/>
                </a:lnTo>
                <a:cubicBezTo>
                  <a:pt x="210489" y="532365"/>
                  <a:pt x="206497" y="531067"/>
                  <a:pt x="202690" y="528471"/>
                </a:cubicBezTo>
                <a:lnTo>
                  <a:pt x="170378" y="560730"/>
                </a:lnTo>
                <a:cubicBezTo>
                  <a:pt x="160072" y="571020"/>
                  <a:pt x="144473" y="571020"/>
                  <a:pt x="134167" y="560730"/>
                </a:cubicBezTo>
                <a:lnTo>
                  <a:pt x="45218" y="471926"/>
                </a:lnTo>
                <a:cubicBezTo>
                  <a:pt x="40018" y="466735"/>
                  <a:pt x="37418" y="460246"/>
                  <a:pt x="37418" y="453850"/>
                </a:cubicBezTo>
                <a:cubicBezTo>
                  <a:pt x="37418" y="447453"/>
                  <a:pt x="40018" y="440965"/>
                  <a:pt x="45218" y="435773"/>
                </a:cubicBezTo>
                <a:lnTo>
                  <a:pt x="77529" y="403515"/>
                </a:lnTo>
                <a:cubicBezTo>
                  <a:pt x="76136" y="399714"/>
                  <a:pt x="73537" y="395728"/>
                  <a:pt x="72329" y="391927"/>
                </a:cubicBezTo>
                <a:lnTo>
                  <a:pt x="25905" y="391927"/>
                </a:lnTo>
                <a:cubicBezTo>
                  <a:pt x="11606" y="391927"/>
                  <a:pt x="0" y="380340"/>
                  <a:pt x="0" y="366065"/>
                </a:cubicBezTo>
                <a:lnTo>
                  <a:pt x="0" y="239810"/>
                </a:lnTo>
                <a:cubicBezTo>
                  <a:pt x="0" y="225534"/>
                  <a:pt x="11606" y="213947"/>
                  <a:pt x="25905" y="213947"/>
                </a:cubicBezTo>
                <a:lnTo>
                  <a:pt x="72144" y="213947"/>
                </a:lnTo>
                <a:cubicBezTo>
                  <a:pt x="73537" y="210147"/>
                  <a:pt x="74744" y="206161"/>
                  <a:pt x="77343" y="202360"/>
                </a:cubicBezTo>
                <a:lnTo>
                  <a:pt x="45032" y="170101"/>
                </a:lnTo>
                <a:cubicBezTo>
                  <a:pt x="39832" y="164910"/>
                  <a:pt x="37233" y="158421"/>
                  <a:pt x="37233" y="152024"/>
                </a:cubicBezTo>
                <a:cubicBezTo>
                  <a:pt x="37233" y="145628"/>
                  <a:pt x="39832" y="139139"/>
                  <a:pt x="45032" y="133948"/>
                </a:cubicBezTo>
                <a:lnTo>
                  <a:pt x="134074" y="45144"/>
                </a:lnTo>
                <a:cubicBezTo>
                  <a:pt x="144380" y="34854"/>
                  <a:pt x="159979" y="34854"/>
                  <a:pt x="170192" y="45144"/>
                </a:cubicBezTo>
                <a:lnTo>
                  <a:pt x="202504" y="77403"/>
                </a:lnTo>
                <a:cubicBezTo>
                  <a:pt x="206404" y="76012"/>
                  <a:pt x="210303" y="73417"/>
                  <a:pt x="214203" y="72211"/>
                </a:cubicBezTo>
                <a:lnTo>
                  <a:pt x="214203" y="25862"/>
                </a:lnTo>
                <a:cubicBezTo>
                  <a:pt x="214203" y="11587"/>
                  <a:pt x="225809" y="0"/>
                  <a:pt x="240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30000"/>
              </a:lnSpc>
            </a:pP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41" name="文本框 7">
            <a:extLst>
              <a:ext uri="{FF2B5EF4-FFF2-40B4-BE49-F238E27FC236}">
                <a16:creationId xmlns:a16="http://schemas.microsoft.com/office/drawing/2014/main" id="{213F1DB5-FA3E-D380-59B2-CE39B0EFCD7B}"/>
              </a:ext>
            </a:extLst>
          </p:cNvPr>
          <p:cNvSpPr txBox="1"/>
          <p:nvPr/>
        </p:nvSpPr>
        <p:spPr>
          <a:xfrm>
            <a:off x="1334135" y="4414520"/>
            <a:ext cx="1842139" cy="52565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lnSpc>
                <a:spcPct val="130000"/>
              </a:lnSpc>
              <a:defRPr/>
            </a:pPr>
            <a:r>
              <a:rPr lang="en-US" altLang="zh-CN" sz="2400" kern="0"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HTML+CSS</a:t>
            </a:r>
          </a:p>
        </p:txBody>
      </p:sp>
      <p:sp>
        <p:nvSpPr>
          <p:cNvPr id="42" name="文本框 7">
            <a:extLst>
              <a:ext uri="{FF2B5EF4-FFF2-40B4-BE49-F238E27FC236}">
                <a16:creationId xmlns:a16="http://schemas.microsoft.com/office/drawing/2014/main" id="{31B64BDA-77D5-4EE6-6A8C-114D7A1FAE51}"/>
              </a:ext>
            </a:extLst>
          </p:cNvPr>
          <p:cNvSpPr txBox="1"/>
          <p:nvPr/>
        </p:nvSpPr>
        <p:spPr>
          <a:xfrm>
            <a:off x="5113655" y="4354195"/>
            <a:ext cx="2157095" cy="570865"/>
          </a:xfrm>
          <a:prstGeom prst="rect">
            <a:avLst/>
          </a:prstGeom>
          <a:noFill/>
        </p:spPr>
        <p:txBody>
          <a:bodyPr wrap="square" rtlCol="0">
            <a:spAutoFit/>
          </a:bodyPr>
          <a:lstStyle>
            <a:defPPr>
              <a:defRPr lang="zh-CN"/>
            </a:defPPr>
            <a:lvl1pPr algn="ctr" defTabSz="914400">
              <a:lnSpc>
                <a:spcPct val="130000"/>
              </a:lnSpc>
              <a:defRPr sz="2400" kern="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defRPr>
            </a:lvl1pPr>
            <a:lvl2pPr defTabSz="457200"/>
            <a:lvl3pPr defTabSz="457200"/>
            <a:lvl4pPr defTabSz="457200"/>
            <a:lvl5pPr defTabSz="457200"/>
            <a:lvl6pPr defTabSz="457200"/>
            <a:lvl7pPr defTabSz="457200"/>
            <a:lvl8pPr defTabSz="457200"/>
            <a:lvl9pPr defTabSz="457200"/>
          </a:lstStyle>
          <a:p>
            <a:r>
              <a:rPr lang="en-US" altLang="zh-CN" dirty="0">
                <a:latin typeface="仓耳今楷05-6763 W05" panose="02020400000000000000" pitchFamily="18" charset="-122"/>
                <a:ea typeface="仓耳今楷05-6763 W05" panose="02020400000000000000" pitchFamily="18" charset="-122"/>
                <a:sym typeface="+mn-lt"/>
              </a:rPr>
              <a:t>HTML+CSS+JS</a:t>
            </a:r>
          </a:p>
        </p:txBody>
      </p:sp>
      <p:sp>
        <p:nvSpPr>
          <p:cNvPr id="43" name="文本框 7">
            <a:extLst>
              <a:ext uri="{FF2B5EF4-FFF2-40B4-BE49-F238E27FC236}">
                <a16:creationId xmlns:a16="http://schemas.microsoft.com/office/drawing/2014/main" id="{133AE04B-5100-45F5-74A6-E59C45F66E1F}"/>
              </a:ext>
            </a:extLst>
          </p:cNvPr>
          <p:cNvSpPr txBox="1"/>
          <p:nvPr/>
        </p:nvSpPr>
        <p:spPr>
          <a:xfrm>
            <a:off x="8956040" y="4279265"/>
            <a:ext cx="2379980" cy="570865"/>
          </a:xfrm>
          <a:prstGeom prst="rect">
            <a:avLst/>
          </a:prstGeom>
          <a:noFill/>
        </p:spPr>
        <p:txBody>
          <a:bodyPr wrap="square" rtlCol="0">
            <a:spAutoFit/>
          </a:bodyPr>
          <a:lstStyle>
            <a:defPPr>
              <a:defRPr lang="zh-CN"/>
            </a:defPPr>
            <a:lvl1pPr algn="ctr" defTabSz="914400">
              <a:lnSpc>
                <a:spcPct val="130000"/>
              </a:lnSpc>
              <a:defRPr sz="2400" kern="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defRPr>
            </a:lvl1pPr>
            <a:lvl2pPr defTabSz="457200"/>
            <a:lvl3pPr defTabSz="457200"/>
            <a:lvl4pPr defTabSz="457200"/>
            <a:lvl5pPr defTabSz="457200"/>
            <a:lvl6pPr defTabSz="457200"/>
            <a:lvl7pPr defTabSz="457200"/>
            <a:lvl8pPr defTabSz="457200"/>
            <a:lvl9pPr defTabSz="457200"/>
          </a:lstStyle>
          <a:p>
            <a:r>
              <a:rPr lang="zh-CN" altLang="en-US" dirty="0">
                <a:latin typeface="仓耳今楷05-6763 W05" panose="02020400000000000000" pitchFamily="18" charset="-122"/>
                <a:ea typeface="仓耳今楷05-6763 W05" panose="02020400000000000000" pitchFamily="18" charset="-122"/>
                <a:sym typeface="+mn-lt"/>
              </a:rPr>
              <a:t>一个完整的项目</a:t>
            </a:r>
          </a:p>
        </p:txBody>
      </p:sp>
      <p:sp>
        <p:nvSpPr>
          <p:cNvPr id="44" name="文本框 7">
            <a:extLst>
              <a:ext uri="{FF2B5EF4-FFF2-40B4-BE49-F238E27FC236}">
                <a16:creationId xmlns:a16="http://schemas.microsoft.com/office/drawing/2014/main" id="{CBD52C45-BE63-F928-B87C-9F10E1CB400A}"/>
              </a:ext>
            </a:extLst>
          </p:cNvPr>
          <p:cNvSpPr txBox="1"/>
          <p:nvPr/>
        </p:nvSpPr>
        <p:spPr>
          <a:xfrm>
            <a:off x="3292007" y="4850009"/>
            <a:ext cx="1569390" cy="570865"/>
          </a:xfrm>
          <a:prstGeom prst="rect">
            <a:avLst/>
          </a:prstGeom>
          <a:noFill/>
        </p:spPr>
        <p:txBody>
          <a:bodyPr wrap="square" rtlCol="0">
            <a:spAutoFit/>
          </a:bodyPr>
          <a:lstStyle>
            <a:defPPr>
              <a:defRPr lang="zh-CN"/>
            </a:defPPr>
            <a:lvl1pPr algn="ctr" defTabSz="914400">
              <a:lnSpc>
                <a:spcPct val="130000"/>
              </a:lnSpc>
              <a:defRPr sz="2400" kern="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defRPr>
            </a:lvl1pPr>
            <a:lvl2pPr defTabSz="457200"/>
            <a:lvl3pPr defTabSz="457200"/>
            <a:lvl4pPr defTabSz="457200"/>
            <a:lvl5pPr defTabSz="457200"/>
            <a:lvl6pPr defTabSz="457200"/>
            <a:lvl7pPr defTabSz="457200"/>
            <a:lvl8pPr defTabSz="457200"/>
            <a:lvl9pPr defTabSz="457200"/>
          </a:lstStyle>
          <a:p>
            <a:r>
              <a:rPr lang="en-US" altLang="zh-CN" dirty="0">
                <a:latin typeface="仓耳今楷05-6763 W05" panose="02020400000000000000" pitchFamily="18" charset="-122"/>
                <a:ea typeface="仓耳今楷05-6763 W05" panose="02020400000000000000" pitchFamily="18" charset="-122"/>
                <a:sym typeface="+mn-lt"/>
              </a:rPr>
              <a:t>JS</a:t>
            </a:r>
          </a:p>
        </p:txBody>
      </p:sp>
      <p:sp>
        <p:nvSpPr>
          <p:cNvPr id="45" name="文本框 7">
            <a:extLst>
              <a:ext uri="{FF2B5EF4-FFF2-40B4-BE49-F238E27FC236}">
                <a16:creationId xmlns:a16="http://schemas.microsoft.com/office/drawing/2014/main" id="{B1D4A9A3-8393-63D0-2D39-89DA59450AAE}"/>
              </a:ext>
            </a:extLst>
          </p:cNvPr>
          <p:cNvSpPr txBox="1"/>
          <p:nvPr/>
        </p:nvSpPr>
        <p:spPr>
          <a:xfrm>
            <a:off x="7270917" y="4839214"/>
            <a:ext cx="1569390" cy="1050290"/>
          </a:xfrm>
          <a:prstGeom prst="rect">
            <a:avLst/>
          </a:prstGeom>
          <a:noFill/>
        </p:spPr>
        <p:txBody>
          <a:bodyPr wrap="square" rtlCol="0">
            <a:spAutoFit/>
          </a:bodyPr>
          <a:lstStyle>
            <a:defPPr>
              <a:defRPr lang="zh-CN"/>
            </a:defPPr>
            <a:lvl1pPr algn="ctr" defTabSz="914400">
              <a:lnSpc>
                <a:spcPct val="130000"/>
              </a:lnSpc>
              <a:defRPr sz="2400" kern="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defRPr>
            </a:lvl1pPr>
            <a:lvl2pPr defTabSz="457200"/>
            <a:lvl3pPr defTabSz="457200"/>
            <a:lvl4pPr defTabSz="457200"/>
            <a:lvl5pPr defTabSz="457200"/>
            <a:lvl6pPr defTabSz="457200"/>
            <a:lvl7pPr defTabSz="457200"/>
            <a:lvl8pPr defTabSz="457200"/>
            <a:lvl9pPr defTabSz="457200"/>
          </a:lstStyle>
          <a:p>
            <a:r>
              <a:rPr lang="zh-CN" altLang="en-US" dirty="0">
                <a:latin typeface="仓耳今楷05-6763 W05" panose="02020400000000000000" pitchFamily="18" charset="-122"/>
                <a:ea typeface="仓耳今楷05-6763 W05" panose="02020400000000000000" pitchFamily="18" charset="-122"/>
                <a:sym typeface="+mn-lt"/>
              </a:rPr>
              <a:t>前后端合作</a:t>
            </a:r>
          </a:p>
        </p:txBody>
      </p:sp>
    </p:spTree>
    <p:extLst>
      <p:ext uri="{BB962C8B-B14F-4D97-AF65-F5344CB8AC3E}">
        <p14:creationId xmlns:p14="http://schemas.microsoft.com/office/powerpoint/2010/main" val="19251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750" fill="hold"/>
                                        <p:tgtEl>
                                          <p:spTgt spid="28"/>
                                        </p:tgtEl>
                                        <p:attrNameLst>
                                          <p:attrName>ppt_x</p:attrName>
                                        </p:attrNameLst>
                                      </p:cBhvr>
                                      <p:tavLst>
                                        <p:tav tm="0">
                                          <p:val>
                                            <p:strVal val="#ppt_x"/>
                                          </p:val>
                                        </p:tav>
                                        <p:tav tm="100000">
                                          <p:val>
                                            <p:strVal val="#ppt_x"/>
                                          </p:val>
                                        </p:tav>
                                      </p:tavLst>
                                    </p:anim>
                                    <p:anim calcmode="lin" valueType="num">
                                      <p:cBhvr additive="base">
                                        <p:cTn id="11" dur="750" fill="hold"/>
                                        <p:tgtEl>
                                          <p:spTgt spid="28"/>
                                        </p:tgtEl>
                                        <p:attrNameLst>
                                          <p:attrName>ppt_y</p:attrName>
                                        </p:attrNameLst>
                                      </p:cBhvr>
                                      <p:tavLst>
                                        <p:tav tm="0">
                                          <p:val>
                                            <p:strVal val="1+#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750" fill="hold"/>
                                        <p:tgtEl>
                                          <p:spTgt spid="31"/>
                                        </p:tgtEl>
                                        <p:attrNameLst>
                                          <p:attrName>ppt_x</p:attrName>
                                        </p:attrNameLst>
                                      </p:cBhvr>
                                      <p:tavLst>
                                        <p:tav tm="0">
                                          <p:val>
                                            <p:strVal val="#ppt_x"/>
                                          </p:val>
                                        </p:tav>
                                        <p:tav tm="100000">
                                          <p:val>
                                            <p:strVal val="#ppt_x"/>
                                          </p:val>
                                        </p:tav>
                                      </p:tavLst>
                                    </p:anim>
                                    <p:anim calcmode="lin" valueType="num">
                                      <p:cBhvr additive="base">
                                        <p:cTn id="15" dur="750" fill="hold"/>
                                        <p:tgtEl>
                                          <p:spTgt spid="31"/>
                                        </p:tgtEl>
                                        <p:attrNameLst>
                                          <p:attrName>ppt_y</p:attrName>
                                        </p:attrNameLst>
                                      </p:cBhvr>
                                      <p:tavLst>
                                        <p:tav tm="0">
                                          <p:val>
                                            <p:strVal val="0-#ppt_h/2"/>
                                          </p:val>
                                        </p:tav>
                                        <p:tav tm="100000">
                                          <p:val>
                                            <p:strVal val="#ppt_y"/>
                                          </p:val>
                                        </p:tav>
                                      </p:tavLst>
                                    </p:anim>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750"/>
                                        <p:tgtEl>
                                          <p:spTgt spid="7"/>
                                        </p:tgtEl>
                                      </p:cBhvr>
                                    </p:animEffect>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ppt_x"/>
                                          </p:val>
                                        </p:tav>
                                        <p:tav tm="100000">
                                          <p:val>
                                            <p:strVal val="#ppt_x"/>
                                          </p:val>
                                        </p:tav>
                                      </p:tavLst>
                                    </p:anim>
                                    <p:anim calcmode="lin" valueType="num">
                                      <p:cBhvr additive="base">
                                        <p:cTn id="40" dur="75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750" fill="hold"/>
                                        <p:tgtEl>
                                          <p:spTgt spid="20"/>
                                        </p:tgtEl>
                                        <p:attrNameLst>
                                          <p:attrName>ppt_x</p:attrName>
                                        </p:attrNameLst>
                                      </p:cBhvr>
                                      <p:tavLst>
                                        <p:tav tm="0">
                                          <p:val>
                                            <p:strVal val="#ppt_x"/>
                                          </p:val>
                                        </p:tav>
                                        <p:tav tm="100000">
                                          <p:val>
                                            <p:strVal val="#ppt_x"/>
                                          </p:val>
                                        </p:tav>
                                      </p:tavLst>
                                    </p:anim>
                                    <p:anim calcmode="lin" valueType="num">
                                      <p:cBhvr additive="base">
                                        <p:cTn id="52" dur="75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750" fill="hold"/>
                                        <p:tgtEl>
                                          <p:spTgt spid="21"/>
                                        </p:tgtEl>
                                        <p:attrNameLst>
                                          <p:attrName>ppt_x</p:attrName>
                                        </p:attrNameLst>
                                      </p:cBhvr>
                                      <p:tavLst>
                                        <p:tav tm="0">
                                          <p:val>
                                            <p:strVal val="#ppt_x"/>
                                          </p:val>
                                        </p:tav>
                                        <p:tav tm="100000">
                                          <p:val>
                                            <p:strVal val="#ppt_x"/>
                                          </p:val>
                                        </p:tav>
                                      </p:tavLst>
                                    </p:anim>
                                    <p:anim calcmode="lin" valueType="num">
                                      <p:cBhvr additive="base">
                                        <p:cTn id="56" dur="75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ppt_x"/>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ppt_x"/>
                                          </p:val>
                                        </p:tav>
                                        <p:tav tm="100000">
                                          <p:val>
                                            <p:strVal val="#ppt_x"/>
                                          </p:val>
                                        </p:tav>
                                      </p:tavLst>
                                    </p:anim>
                                    <p:anim calcmode="lin" valueType="num">
                                      <p:cBhvr additive="base">
                                        <p:cTn id="80" dur="750" fill="hold"/>
                                        <p:tgtEl>
                                          <p:spTgt spid="2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750" fill="hold"/>
                                        <p:tgtEl>
                                          <p:spTgt spid="34"/>
                                        </p:tgtEl>
                                        <p:attrNameLst>
                                          <p:attrName>ppt_x</p:attrName>
                                        </p:attrNameLst>
                                      </p:cBhvr>
                                      <p:tavLst>
                                        <p:tav tm="0">
                                          <p:val>
                                            <p:strVal val="#ppt_x"/>
                                          </p:val>
                                        </p:tav>
                                        <p:tav tm="100000">
                                          <p:val>
                                            <p:strVal val="#ppt_x"/>
                                          </p:val>
                                        </p:tav>
                                      </p:tavLst>
                                    </p:anim>
                                    <p:anim calcmode="lin" valueType="num">
                                      <p:cBhvr additive="base">
                                        <p:cTn id="84" dur="75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750" fill="hold"/>
                                        <p:tgtEl>
                                          <p:spTgt spid="36"/>
                                        </p:tgtEl>
                                        <p:attrNameLst>
                                          <p:attrName>ppt_x</p:attrName>
                                        </p:attrNameLst>
                                      </p:cBhvr>
                                      <p:tavLst>
                                        <p:tav tm="0">
                                          <p:val>
                                            <p:strVal val="#ppt_x"/>
                                          </p:val>
                                        </p:tav>
                                        <p:tav tm="100000">
                                          <p:val>
                                            <p:strVal val="#ppt_x"/>
                                          </p:val>
                                        </p:tav>
                                      </p:tavLst>
                                    </p:anim>
                                    <p:anim calcmode="lin" valueType="num">
                                      <p:cBhvr additive="base">
                                        <p:cTn id="88" dur="750" fill="hold"/>
                                        <p:tgtEl>
                                          <p:spTgt spid="3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750" fill="hold"/>
                                        <p:tgtEl>
                                          <p:spTgt spid="38"/>
                                        </p:tgtEl>
                                        <p:attrNameLst>
                                          <p:attrName>ppt_x</p:attrName>
                                        </p:attrNameLst>
                                      </p:cBhvr>
                                      <p:tavLst>
                                        <p:tav tm="0">
                                          <p:val>
                                            <p:strVal val="#ppt_x"/>
                                          </p:val>
                                        </p:tav>
                                        <p:tav tm="100000">
                                          <p:val>
                                            <p:strVal val="#ppt_x"/>
                                          </p:val>
                                        </p:tav>
                                      </p:tavLst>
                                    </p:anim>
                                    <p:anim calcmode="lin" valueType="num">
                                      <p:cBhvr additive="base">
                                        <p:cTn id="92" dur="75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750" fill="hold"/>
                                        <p:tgtEl>
                                          <p:spTgt spid="40"/>
                                        </p:tgtEl>
                                        <p:attrNameLst>
                                          <p:attrName>ppt_x</p:attrName>
                                        </p:attrNameLst>
                                      </p:cBhvr>
                                      <p:tavLst>
                                        <p:tav tm="0">
                                          <p:val>
                                            <p:strVal val="#ppt_x"/>
                                          </p:val>
                                        </p:tav>
                                        <p:tav tm="100000">
                                          <p:val>
                                            <p:strVal val="#ppt_x"/>
                                          </p:val>
                                        </p:tav>
                                      </p:tavLst>
                                    </p:anim>
                                    <p:anim calcmode="lin" valueType="num">
                                      <p:cBhvr additive="base">
                                        <p:cTn id="100" dur="7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4" grpId="0" animBg="1"/>
      <p:bldP spid="36" grpId="0" animBg="1"/>
      <p:bldP spid="38"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251" y="-762034"/>
            <a:ext cx="15415098" cy="1541509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420239" y="-2632954"/>
            <a:ext cx="7846979" cy="7846979"/>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latin typeface="Gotham Rounded Medium" panose="02000000000000000000" pitchFamily="50" charset="0"/>
              </a:rPr>
              <a:t> 		</a:t>
            </a:r>
          </a:p>
          <a:p>
            <a:endParaRPr lang="en-US" altLang="zh-CN" sz="4400" b="1" dirty="0">
              <a:solidFill>
                <a:schemeClr val="bg1"/>
              </a:solidFill>
              <a:latin typeface="Gotham Rounded Medium" panose="02000000000000000000" pitchFamily="50" charset="0"/>
            </a:endParaRPr>
          </a:p>
          <a:p>
            <a:endParaRPr lang="en-US" altLang="zh-CN" sz="4400" b="1" dirty="0">
              <a:solidFill>
                <a:schemeClr val="bg1"/>
              </a:solidFill>
              <a:latin typeface="Gotham Rounded Medium" panose="02000000000000000000" pitchFamily="50" charset="0"/>
            </a:endParaRPr>
          </a:p>
          <a:p>
            <a:endParaRPr lang="en-US" altLang="zh-CN" sz="4400" b="1" dirty="0">
              <a:solidFill>
                <a:schemeClr val="bg1"/>
              </a:solidFill>
              <a:latin typeface="Gotham Rounded Medium" panose="02000000000000000000" pitchFamily="50" charset="0"/>
            </a:endParaRPr>
          </a:p>
          <a:p>
            <a:r>
              <a:rPr lang="en-US" altLang="zh-CN" sz="4400" b="1" dirty="0">
                <a:solidFill>
                  <a:schemeClr val="bg1"/>
                </a:solidFill>
                <a:latin typeface="Gotham Rounded Medium" panose="02000000000000000000" pitchFamily="50" charset="0"/>
              </a:rPr>
              <a:t>		</a:t>
            </a:r>
            <a:r>
              <a:rPr lang="zh-CN" altLang="en-US" sz="4400" b="1" dirty="0">
                <a:solidFill>
                  <a:schemeClr val="bg1"/>
                </a:solidFill>
                <a:latin typeface="Gotham Rounded Medium" panose="02000000000000000000" pitchFamily="50" charset="0"/>
              </a:rPr>
              <a:t>我在西二</a:t>
            </a:r>
            <a:endParaRPr lang="en-US" altLang="zh-CN" sz="4400" b="1" dirty="0">
              <a:solidFill>
                <a:schemeClr val="bg1"/>
              </a:solidFill>
              <a:latin typeface="Gotham Rounded Medium" panose="02000000000000000000" pitchFamily="50" charset="0"/>
            </a:endParaRPr>
          </a:p>
          <a:p>
            <a:r>
              <a:rPr lang="en-US" altLang="zh-CN" b="1" dirty="0">
                <a:solidFill>
                  <a:schemeClr val="bg1"/>
                </a:solidFill>
                <a:latin typeface="Gotham Rounded Medium" panose="02000000000000000000" pitchFamily="50" charset="0"/>
              </a:rPr>
              <a:t>			</a:t>
            </a:r>
            <a:r>
              <a:rPr lang="zh-CN" altLang="en-US" sz="4400" b="1" dirty="0">
                <a:solidFill>
                  <a:schemeClr val="bg1"/>
                </a:solidFill>
                <a:latin typeface="Gotham Rounded Medium" panose="02000000000000000000" pitchFamily="50" charset="0"/>
              </a:rPr>
              <a:t>为你在线</a:t>
            </a:r>
            <a:endParaRPr lang="en-US" altLang="zh-CN" sz="4400" b="1" dirty="0">
              <a:solidFill>
                <a:schemeClr val="bg1"/>
              </a:solidFill>
              <a:latin typeface="Gotham Rounded Medium" panose="02000000000000000000" pitchFamily="50" charset="0"/>
            </a:endParaRPr>
          </a:p>
        </p:txBody>
      </p:sp>
      <p:sp>
        <p:nvSpPr>
          <p:cNvPr id="4" name="文本框 3"/>
          <p:cNvSpPr txBox="1"/>
          <p:nvPr/>
        </p:nvSpPr>
        <p:spPr>
          <a:xfrm>
            <a:off x="8626912" y="5214025"/>
            <a:ext cx="2553520" cy="707886"/>
          </a:xfrm>
          <a:prstGeom prst="rect">
            <a:avLst/>
          </a:prstGeom>
          <a:noFill/>
        </p:spPr>
        <p:txBody>
          <a:bodyPr wrap="none" rtlCol="0">
            <a:spAutoFit/>
          </a:bodyPr>
          <a:lstStyle/>
          <a:p>
            <a:pPr algn="ctr"/>
            <a:r>
              <a:rPr lang="en-US" altLang="zh-CN" sz="4000" dirty="0">
                <a:solidFill>
                  <a:schemeClr val="bg1"/>
                </a:solidFill>
                <a:latin typeface="Gotham Rounded Medium" panose="02000000000000000000" pitchFamily="50" charset="0"/>
              </a:rPr>
              <a:t>THANKS!</a:t>
            </a:r>
            <a:endParaRPr lang="zh-CN" altLang="en-US" sz="4000" dirty="0">
              <a:solidFill>
                <a:schemeClr val="bg1"/>
              </a:solidFill>
              <a:latin typeface="Gotham Rounded Medium" panose="02000000000000000000" pitchFamily="50" charset="0"/>
            </a:endParaRPr>
          </a:p>
        </p:txBody>
      </p:sp>
      <p:cxnSp>
        <p:nvCxnSpPr>
          <p:cNvPr id="6" name="直接连接符 5"/>
          <p:cNvCxnSpPr/>
          <p:nvPr/>
        </p:nvCxnSpPr>
        <p:spPr>
          <a:xfrm>
            <a:off x="9606013" y="5921911"/>
            <a:ext cx="140368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MS logo white - EMF">
            <a:extLst>
              <a:ext uri="{FF2B5EF4-FFF2-40B4-BE49-F238E27FC236}">
                <a16:creationId xmlns:a16="http://schemas.microsoft.com/office/drawing/2014/main" id="{E6186000-6E00-6B10-4271-9B5382D24CF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033362" y="221876"/>
            <a:ext cx="548984" cy="548984"/>
          </a:xfrm>
          <a:prstGeom prst="rect">
            <a:avLst/>
          </a:prstGeom>
        </p:spPr>
      </p:pic>
      <p:sp>
        <p:nvSpPr>
          <p:cNvPr id="8" name="文本框 7">
            <a:extLst>
              <a:ext uri="{FF2B5EF4-FFF2-40B4-BE49-F238E27FC236}">
                <a16:creationId xmlns:a16="http://schemas.microsoft.com/office/drawing/2014/main" id="{361DEBEB-94D8-EB14-7402-B5B30CA7C5B1}"/>
              </a:ext>
            </a:extLst>
          </p:cNvPr>
          <p:cNvSpPr txBox="1"/>
          <p:nvPr/>
        </p:nvSpPr>
        <p:spPr>
          <a:xfrm>
            <a:off x="10528776" y="25689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Tree>
    <p:extLst>
      <p:ext uri="{BB962C8B-B14F-4D97-AF65-F5344CB8AC3E}">
        <p14:creationId xmlns:p14="http://schemas.microsoft.com/office/powerpoint/2010/main" val="277016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033993"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340100" y="3422965"/>
            <a:ext cx="952500" cy="95250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41839" y="3514494"/>
            <a:ext cx="771365" cy="769441"/>
          </a:xfrm>
          <a:prstGeom prst="rect">
            <a:avLst/>
          </a:prstGeom>
          <a:noFill/>
        </p:spPr>
        <p:txBody>
          <a:bodyPr wrap="none" rtlCol="0">
            <a:spAutoFit/>
          </a:bodyPr>
          <a:lstStyle/>
          <a:p>
            <a:pPr algn="ctr"/>
            <a:r>
              <a:rPr lang="en-US" altLang="zh-CN" sz="4400" b="1" dirty="0">
                <a:solidFill>
                  <a:schemeClr val="bg1"/>
                </a:solidFill>
              </a:rPr>
              <a:t>01</a:t>
            </a:r>
            <a:endParaRPr lang="zh-CN" altLang="en-US" sz="4400" b="1" dirty="0">
              <a:solidFill>
                <a:schemeClr val="bg1"/>
              </a:solidFill>
            </a:endParaRPr>
          </a:p>
        </p:txBody>
      </p:sp>
      <p:sp>
        <p:nvSpPr>
          <p:cNvPr id="6" name="文本框 5"/>
          <p:cNvSpPr txBox="1"/>
          <p:nvPr/>
        </p:nvSpPr>
        <p:spPr>
          <a:xfrm>
            <a:off x="3274436" y="4466994"/>
            <a:ext cx="1002197" cy="369332"/>
          </a:xfrm>
          <a:prstGeom prst="rect">
            <a:avLst/>
          </a:prstGeom>
          <a:noFill/>
        </p:spPr>
        <p:txBody>
          <a:bodyPr wrap="none" rtlCol="0">
            <a:spAutoFit/>
          </a:bodyPr>
          <a:lstStyle/>
          <a:p>
            <a:pPr algn="ctr"/>
            <a:r>
              <a:rPr lang="en-US" altLang="zh-CN" dirty="0">
                <a:latin typeface="+mj-lt"/>
              </a:rPr>
              <a:t>Part one</a:t>
            </a:r>
            <a:endParaRPr lang="zh-CN" altLang="en-US" dirty="0">
              <a:latin typeface="+mj-lt"/>
            </a:endParaRPr>
          </a:p>
        </p:txBody>
      </p:sp>
      <p:sp>
        <p:nvSpPr>
          <p:cNvPr id="7" name="文本框 6"/>
          <p:cNvSpPr txBox="1"/>
          <p:nvPr/>
        </p:nvSpPr>
        <p:spPr>
          <a:xfrm>
            <a:off x="2344933" y="4775226"/>
            <a:ext cx="2942834" cy="400110"/>
          </a:xfrm>
          <a:prstGeom prst="rect">
            <a:avLst/>
          </a:prstGeom>
          <a:noFill/>
        </p:spPr>
        <p:txBody>
          <a:bodyPr wrap="square" rtlCol="0">
            <a:spAutoFit/>
          </a:bodyPr>
          <a:lstStyle/>
          <a:p>
            <a:pPr algn="ctr"/>
            <a:r>
              <a:rPr lang="zh-CN" altLang="en-US" sz="2000" dirty="0">
                <a:solidFill>
                  <a:schemeClr val="accent1">
                    <a:lumMod val="50000"/>
                  </a:schemeClr>
                </a:solidFill>
              </a:rPr>
              <a:t>前端简介及学习路线</a:t>
            </a:r>
          </a:p>
        </p:txBody>
      </p:sp>
      <p:sp>
        <p:nvSpPr>
          <p:cNvPr id="11" name="文本框 10"/>
          <p:cNvSpPr txBox="1"/>
          <p:nvPr/>
        </p:nvSpPr>
        <p:spPr>
          <a:xfrm>
            <a:off x="5638746" y="4448259"/>
            <a:ext cx="986167" cy="369332"/>
          </a:xfrm>
          <a:prstGeom prst="rect">
            <a:avLst/>
          </a:prstGeom>
          <a:noFill/>
        </p:spPr>
        <p:txBody>
          <a:bodyPr wrap="none" rtlCol="0">
            <a:spAutoFit/>
          </a:bodyPr>
          <a:lstStyle/>
          <a:p>
            <a:pPr algn="ctr"/>
            <a:r>
              <a:rPr lang="en-US" altLang="zh-CN" dirty="0">
                <a:latin typeface="+mj-lt"/>
              </a:rPr>
              <a:t>Part two</a:t>
            </a:r>
            <a:endParaRPr lang="zh-CN" altLang="en-US" dirty="0">
              <a:latin typeface="+mj-lt"/>
            </a:endParaRPr>
          </a:p>
        </p:txBody>
      </p:sp>
      <p:sp>
        <p:nvSpPr>
          <p:cNvPr id="16" name="文本框 15"/>
          <p:cNvSpPr txBox="1"/>
          <p:nvPr/>
        </p:nvSpPr>
        <p:spPr>
          <a:xfrm>
            <a:off x="7859881" y="4462276"/>
            <a:ext cx="1135246" cy="369332"/>
          </a:xfrm>
          <a:prstGeom prst="rect">
            <a:avLst/>
          </a:prstGeom>
          <a:noFill/>
        </p:spPr>
        <p:txBody>
          <a:bodyPr wrap="none" rtlCol="0">
            <a:spAutoFit/>
          </a:bodyPr>
          <a:lstStyle/>
          <a:p>
            <a:pPr algn="ctr"/>
            <a:r>
              <a:rPr lang="en-US" altLang="zh-CN" dirty="0">
                <a:latin typeface="+mj-lt"/>
              </a:rPr>
              <a:t>Part three</a:t>
            </a:r>
            <a:endParaRPr lang="zh-CN" altLang="en-US" dirty="0">
              <a:latin typeface="+mj-lt"/>
            </a:endParaRPr>
          </a:p>
        </p:txBody>
      </p:sp>
      <p:sp>
        <p:nvSpPr>
          <p:cNvPr id="23" name="椭圆 22"/>
          <p:cNvSpPr/>
          <p:nvPr/>
        </p:nvSpPr>
        <p:spPr>
          <a:xfrm>
            <a:off x="4869180" y="686969"/>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MH_Others_1"/>
          <p:cNvSpPr txBox="1"/>
          <p:nvPr>
            <p:custDataLst>
              <p:tags r:id="rId1"/>
            </p:custDataLst>
          </p:nvPr>
        </p:nvSpPr>
        <p:spPr>
          <a:xfrm>
            <a:off x="4169955" y="1467321"/>
            <a:ext cx="3955467" cy="847938"/>
          </a:xfrm>
          <a:prstGeom prst="rect">
            <a:avLst/>
          </a:prstGeom>
          <a:noFill/>
        </p:spPr>
        <p:txBody>
          <a:bodyPr wrap="square" rtlCol="0">
            <a:noAutofit/>
          </a:bodyPr>
          <a:lstStyle/>
          <a:p>
            <a:pPr algn="ctr"/>
            <a:r>
              <a:rPr lang="zh-CN" altLang="en-US" sz="4400" dirty="0">
                <a:solidFill>
                  <a:schemeClr val="bg1"/>
                </a:solidFill>
                <a:effectLst>
                  <a:outerShdw blurRad="38100" dist="38100" dir="2700000" algn="tl">
                    <a:srgbClr val="000000">
                      <a:alpha val="43137"/>
                    </a:srgbClr>
                  </a:outerShdw>
                </a:effectLst>
                <a:latin typeface="+mj-lt"/>
                <a:cs typeface="Arial" pitchFamily="34" charset="0"/>
              </a:rPr>
              <a:t>目录</a:t>
            </a:r>
          </a:p>
        </p:txBody>
      </p:sp>
      <p:sp>
        <p:nvSpPr>
          <p:cNvPr id="9" name="椭圆 8"/>
          <p:cNvSpPr/>
          <p:nvPr/>
        </p:nvSpPr>
        <p:spPr>
          <a:xfrm>
            <a:off x="5619750" y="34417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10317" y="3533229"/>
            <a:ext cx="771365" cy="769441"/>
          </a:xfrm>
          <a:prstGeom prst="rect">
            <a:avLst/>
          </a:prstGeom>
          <a:noFill/>
        </p:spPr>
        <p:txBody>
          <a:bodyPr wrap="none" rtlCol="0">
            <a:spAutoFit/>
          </a:bodyPr>
          <a:lstStyle/>
          <a:p>
            <a:pPr algn="ctr"/>
            <a:r>
              <a:rPr lang="en-US" altLang="zh-CN" sz="4400" b="1" dirty="0">
                <a:solidFill>
                  <a:schemeClr val="bg1"/>
                </a:solidFill>
              </a:rPr>
              <a:t>02</a:t>
            </a:r>
            <a:endParaRPr lang="zh-CN" altLang="en-US" sz="4400" b="1" dirty="0">
              <a:solidFill>
                <a:schemeClr val="bg1"/>
              </a:solidFill>
            </a:endParaRPr>
          </a:p>
        </p:txBody>
      </p:sp>
      <p:sp>
        <p:nvSpPr>
          <p:cNvPr id="33" name="椭圆 32"/>
          <p:cNvSpPr/>
          <p:nvPr/>
        </p:nvSpPr>
        <p:spPr>
          <a:xfrm>
            <a:off x="6327790" y="4148747"/>
            <a:ext cx="191910" cy="19191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99400" y="3441700"/>
            <a:ext cx="952500" cy="95250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961144" y="3533229"/>
            <a:ext cx="771365" cy="769441"/>
          </a:xfrm>
          <a:prstGeom prst="rect">
            <a:avLst/>
          </a:prstGeom>
          <a:noFill/>
        </p:spPr>
        <p:txBody>
          <a:bodyPr wrap="none" rtlCol="0">
            <a:spAutoFit/>
          </a:bodyPr>
          <a:lstStyle/>
          <a:p>
            <a:pPr algn="ctr"/>
            <a:r>
              <a:rPr lang="en-US" altLang="zh-CN" sz="4400" b="1" dirty="0">
                <a:solidFill>
                  <a:schemeClr val="bg1"/>
                </a:solidFill>
              </a:rPr>
              <a:t>03</a:t>
            </a:r>
            <a:endParaRPr lang="zh-CN" altLang="en-US" sz="4400" b="1" dirty="0">
              <a:solidFill>
                <a:schemeClr val="bg1"/>
              </a:solidFill>
            </a:endParaRPr>
          </a:p>
        </p:txBody>
      </p:sp>
      <p:sp>
        <p:nvSpPr>
          <p:cNvPr id="34" name="椭圆 33"/>
          <p:cNvSpPr/>
          <p:nvPr/>
        </p:nvSpPr>
        <p:spPr>
          <a:xfrm>
            <a:off x="8640622"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80E1BF6-553A-AC55-1BEB-6CF6B6F73D90}"/>
              </a:ext>
            </a:extLst>
          </p:cNvPr>
          <p:cNvSpPr txBox="1"/>
          <p:nvPr/>
        </p:nvSpPr>
        <p:spPr>
          <a:xfrm>
            <a:off x="4665291" y="4779417"/>
            <a:ext cx="2942834" cy="400110"/>
          </a:xfrm>
          <a:prstGeom prst="rect">
            <a:avLst/>
          </a:prstGeom>
          <a:noFill/>
        </p:spPr>
        <p:txBody>
          <a:bodyPr wrap="square" rtlCol="0">
            <a:spAutoFit/>
          </a:bodyPr>
          <a:lstStyle/>
          <a:p>
            <a:pPr algn="ctr"/>
            <a:r>
              <a:rPr lang="zh-CN" altLang="en-US" sz="2000" dirty="0">
                <a:solidFill>
                  <a:schemeClr val="accent1">
                    <a:lumMod val="50000"/>
                  </a:schemeClr>
                </a:solidFill>
              </a:rPr>
              <a:t>学习优势</a:t>
            </a:r>
          </a:p>
        </p:txBody>
      </p:sp>
      <p:sp>
        <p:nvSpPr>
          <p:cNvPr id="12" name="文本框 11">
            <a:extLst>
              <a:ext uri="{FF2B5EF4-FFF2-40B4-BE49-F238E27FC236}">
                <a16:creationId xmlns:a16="http://schemas.microsoft.com/office/drawing/2014/main" id="{451B5FA8-22AC-E5E2-6570-3CDD75FC6C8C}"/>
              </a:ext>
            </a:extLst>
          </p:cNvPr>
          <p:cNvSpPr txBox="1"/>
          <p:nvPr/>
        </p:nvSpPr>
        <p:spPr>
          <a:xfrm>
            <a:off x="6904233" y="4783895"/>
            <a:ext cx="2942834" cy="400110"/>
          </a:xfrm>
          <a:prstGeom prst="rect">
            <a:avLst/>
          </a:prstGeom>
          <a:noFill/>
        </p:spPr>
        <p:txBody>
          <a:bodyPr wrap="square" rtlCol="0">
            <a:spAutoFit/>
          </a:bodyPr>
          <a:lstStyle/>
          <a:p>
            <a:pPr algn="ctr"/>
            <a:r>
              <a:rPr lang="zh-CN" altLang="en-US" sz="2000" dirty="0">
                <a:solidFill>
                  <a:schemeClr val="accent1">
                    <a:lumMod val="50000"/>
                  </a:schemeClr>
                </a:solidFill>
              </a:rPr>
              <a:t>考核相关</a:t>
            </a:r>
          </a:p>
        </p:txBody>
      </p:sp>
      <p:pic>
        <p:nvPicPr>
          <p:cNvPr id="19" name="MS logo white - EMF">
            <a:extLst>
              <a:ext uri="{FF2B5EF4-FFF2-40B4-BE49-F238E27FC236}">
                <a16:creationId xmlns:a16="http://schemas.microsoft.com/office/drawing/2014/main" id="{850EE12A-7141-34D9-EE24-69136FF963F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20" name="文本框 19">
            <a:extLst>
              <a:ext uri="{FF2B5EF4-FFF2-40B4-BE49-F238E27FC236}">
                <a16:creationId xmlns:a16="http://schemas.microsoft.com/office/drawing/2014/main" id="{D2007F31-EF70-C5F8-43AB-84B24863CC8D}"/>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Tree>
    <p:extLst>
      <p:ext uri="{BB962C8B-B14F-4D97-AF65-F5344CB8AC3E}">
        <p14:creationId xmlns:p14="http://schemas.microsoft.com/office/powerpoint/2010/main" val="3126879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286358" y="2057400"/>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947413"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2535444" y="286025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mj-lt"/>
                <a:cs typeface="Arial" pitchFamily="34" charset="0"/>
              </a:rPr>
              <a:t>PART 1</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2" name="矩形 1"/>
          <p:cNvSpPr/>
          <p:nvPr/>
        </p:nvSpPr>
        <p:spPr>
          <a:xfrm>
            <a:off x="6085668" y="3179346"/>
            <a:ext cx="3877985" cy="584775"/>
          </a:xfrm>
          <a:prstGeom prst="rect">
            <a:avLst/>
          </a:prstGeom>
        </p:spPr>
        <p:txBody>
          <a:bodyPr wrap="none">
            <a:spAutoFit/>
          </a:bodyPr>
          <a:lstStyle/>
          <a:p>
            <a:pPr algn="ctr"/>
            <a:r>
              <a:rPr lang="zh-CN" altLang="en-US" sz="3200" dirty="0">
                <a:solidFill>
                  <a:schemeClr val="accent1">
                    <a:lumMod val="50000"/>
                  </a:schemeClr>
                </a:solidFill>
              </a:rPr>
              <a:t>前端简介及学习路线</a:t>
            </a:r>
          </a:p>
        </p:txBody>
      </p:sp>
      <p:sp>
        <p:nvSpPr>
          <p:cNvPr id="9" name="文本框 8">
            <a:extLst>
              <a:ext uri="{FF2B5EF4-FFF2-40B4-BE49-F238E27FC236}">
                <a16:creationId xmlns:a16="http://schemas.microsoft.com/office/drawing/2014/main" id="{57625A1A-5BE5-FE92-7473-96C99417E133}"/>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0" name="MS logo white - EMF">
            <a:extLst>
              <a:ext uri="{FF2B5EF4-FFF2-40B4-BE49-F238E27FC236}">
                <a16:creationId xmlns:a16="http://schemas.microsoft.com/office/drawing/2014/main" id="{67D8D15E-9248-F00B-597D-A5D96BC7717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Tree>
    <p:extLst>
      <p:ext uri="{BB962C8B-B14F-4D97-AF65-F5344CB8AC3E}">
        <p14:creationId xmlns:p14="http://schemas.microsoft.com/office/powerpoint/2010/main" val="422334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8964" y="3017579"/>
            <a:ext cx="5067837" cy="1379231"/>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p:nvSpPr>
        <p:spPr>
          <a:xfrm>
            <a:off x="638964" y="4755308"/>
            <a:ext cx="5067837" cy="1506829"/>
          </a:xfrm>
          <a:prstGeom prst="rect">
            <a:avLst/>
          </a:prstGeom>
          <a:solidFill>
            <a:srgbClr val="FFD96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8964" y="1186182"/>
            <a:ext cx="5067837" cy="1506829"/>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894722" y="1750401"/>
            <a:ext cx="4470788" cy="954107"/>
          </a:xfrm>
          <a:prstGeom prst="rect">
            <a:avLst/>
          </a:prstGeom>
          <a:noFill/>
        </p:spPr>
        <p:txBody>
          <a:bodyPr wrap="square" rtlCol="0">
            <a:spAutoFit/>
          </a:bodyPr>
          <a:lstStyle/>
          <a:p>
            <a:r>
              <a:rPr lang="zh-CN" altLang="en-US" sz="1400" dirty="0">
                <a:solidFill>
                  <a:schemeClr val="bg1"/>
                </a:solidFill>
                <a:latin typeface="仓耳今楷05-6763 W05" panose="02020400000000000000" pitchFamily="18" charset="-122"/>
                <a:ea typeface="仓耳今楷05-6763 W05" panose="02020400000000000000" pitchFamily="18" charset="-122"/>
              </a:rPr>
              <a:t>网站前台部分，运行在 PC 端，移动端等浏览器上展现给用户浏览的网页 。随着互联网技术的发展，跨平台响应式网页设计能够适应各种屏幕分辨率，合适的动效设计，给用户带来极高的用户体验。</a:t>
            </a:r>
            <a:endParaRPr lang="zh-CN" altLang="en-US" sz="1400" dirty="0">
              <a:solidFill>
                <a:schemeClr val="bg1"/>
              </a:solidFill>
            </a:endParaRPr>
          </a:p>
        </p:txBody>
      </p:sp>
      <p:sp>
        <p:nvSpPr>
          <p:cNvPr id="12" name="矩形 11"/>
          <p:cNvSpPr/>
          <p:nvPr/>
        </p:nvSpPr>
        <p:spPr>
          <a:xfrm>
            <a:off x="894722" y="1349277"/>
            <a:ext cx="1467068" cy="400110"/>
          </a:xfrm>
          <a:prstGeom prst="rect">
            <a:avLst/>
          </a:prstGeom>
        </p:spPr>
        <p:txBody>
          <a:bodyPr wrap="none">
            <a:spAutoFit/>
          </a:bodyPr>
          <a:lstStyle/>
          <a:p>
            <a:r>
              <a:rPr lang="zh-CN" altLang="en-US" sz="2000" b="1" dirty="0">
                <a:solidFill>
                  <a:schemeClr val="bg1"/>
                </a:solidFill>
              </a:rPr>
              <a:t>前端是什么</a:t>
            </a:r>
          </a:p>
        </p:txBody>
      </p:sp>
      <p:sp>
        <p:nvSpPr>
          <p:cNvPr id="13" name="文本框 12"/>
          <p:cNvSpPr txBox="1"/>
          <p:nvPr/>
        </p:nvSpPr>
        <p:spPr>
          <a:xfrm>
            <a:off x="847241" y="3486018"/>
            <a:ext cx="4470788" cy="738664"/>
          </a:xfrm>
          <a:prstGeom prst="rect">
            <a:avLst/>
          </a:prstGeom>
          <a:noFill/>
        </p:spPr>
        <p:txBody>
          <a:bodyPr wrap="square" rtlCol="0">
            <a:spAutoFit/>
          </a:bodyPr>
          <a:lstStyle/>
          <a:p>
            <a:r>
              <a:rPr lang="zh-CN" altLang="en-US" sz="1400" b="1" dirty="0">
                <a:solidFill>
                  <a:schemeClr val="bg1"/>
                </a:solidFill>
                <a:latin typeface="仓耳今楷05-6763 W05" panose="02020400000000000000" pitchFamily="18" charset="-122"/>
                <a:ea typeface="仓耳今楷05-6763 W05" panose="02020400000000000000" pitchFamily="18" charset="-122"/>
                <a:cs typeface="+mn-ea"/>
                <a:sym typeface="+mn-lt"/>
              </a:rPr>
              <a:t>主要职责是利(X)HTML/CSS/JavaScript/DOM/Flash</a:t>
            </a:r>
            <a:r>
              <a:rPr lang="en-US" altLang="zh-CN" sz="1400" b="1" dirty="0">
                <a:solidFill>
                  <a:schemeClr val="bg1"/>
                </a:solidFill>
                <a:latin typeface="仓耳今楷05-6763 W05" panose="02020400000000000000" pitchFamily="18" charset="-122"/>
                <a:ea typeface="仓耳今楷05-6763 W05" panose="02020400000000000000" pitchFamily="18" charset="-122"/>
                <a:cs typeface="+mn-ea"/>
                <a:sym typeface="+mn-lt"/>
              </a:rPr>
              <a:t>/</a:t>
            </a:r>
            <a:r>
              <a:rPr lang="en-US" altLang="zh-CN" sz="1400" b="1" dirty="0" err="1">
                <a:solidFill>
                  <a:schemeClr val="bg1"/>
                </a:solidFill>
                <a:latin typeface="仓耳今楷05-6763 W05" panose="02020400000000000000" pitchFamily="18" charset="-122"/>
                <a:ea typeface="仓耳今楷05-6763 W05" panose="02020400000000000000" pitchFamily="18" charset="-122"/>
                <a:cs typeface="+mn-ea"/>
                <a:sym typeface="+mn-lt"/>
              </a:rPr>
              <a:t>vue</a:t>
            </a:r>
            <a:r>
              <a:rPr lang="zh-CN" altLang="en-US" sz="1400" b="1" dirty="0">
                <a:solidFill>
                  <a:schemeClr val="bg1"/>
                </a:solidFill>
                <a:latin typeface="仓耳今楷05-6763 W05" panose="02020400000000000000" pitchFamily="18" charset="-122"/>
                <a:ea typeface="仓耳今楷05-6763 W05" panose="02020400000000000000" pitchFamily="18" charset="-122"/>
                <a:cs typeface="+mn-ea"/>
                <a:sym typeface="+mn-lt"/>
              </a:rPr>
              <a:t>等各种Web技术进行产品的界面开发。</a:t>
            </a:r>
          </a:p>
        </p:txBody>
      </p:sp>
      <p:sp>
        <p:nvSpPr>
          <p:cNvPr id="14" name="矩形 13"/>
          <p:cNvSpPr/>
          <p:nvPr/>
        </p:nvSpPr>
        <p:spPr>
          <a:xfrm>
            <a:off x="798131" y="3112077"/>
            <a:ext cx="1980029" cy="400110"/>
          </a:xfrm>
          <a:prstGeom prst="rect">
            <a:avLst/>
          </a:prstGeom>
        </p:spPr>
        <p:txBody>
          <a:bodyPr wrap="none">
            <a:spAutoFit/>
          </a:bodyPr>
          <a:lstStyle/>
          <a:p>
            <a:r>
              <a:rPr lang="zh-CN" altLang="en-US" sz="2000" b="1" dirty="0">
                <a:solidFill>
                  <a:schemeClr val="bg1"/>
                </a:solidFill>
              </a:rPr>
              <a:t>前端需要做什么</a:t>
            </a:r>
          </a:p>
        </p:txBody>
      </p:sp>
      <p:sp>
        <p:nvSpPr>
          <p:cNvPr id="15" name="文本框 14"/>
          <p:cNvSpPr txBox="1"/>
          <p:nvPr/>
        </p:nvSpPr>
        <p:spPr>
          <a:xfrm>
            <a:off x="937488" y="5379430"/>
            <a:ext cx="4470788" cy="584775"/>
          </a:xfrm>
          <a:prstGeom prst="rect">
            <a:avLst/>
          </a:prstGeom>
          <a:noFill/>
        </p:spPr>
        <p:txBody>
          <a:bodyPr wrap="square" rtlCol="0">
            <a:spAutoFit/>
          </a:bodyPr>
          <a:lstStyle/>
          <a:p>
            <a:r>
              <a:rPr lang="en-US" altLang="zh-CN" sz="1600" dirty="0">
                <a:solidFill>
                  <a:schemeClr val="accent1">
                    <a:lumMod val="50000"/>
                  </a:schemeClr>
                </a:solidFill>
              </a:rPr>
              <a:t>Web</a:t>
            </a:r>
            <a:r>
              <a:rPr lang="zh-CN" altLang="en-US" sz="1600" dirty="0">
                <a:solidFill>
                  <a:schemeClr val="accent1">
                    <a:lumMod val="50000"/>
                  </a:schemeClr>
                </a:solidFill>
              </a:rPr>
              <a:t>网页，网页游戏（</a:t>
            </a:r>
            <a:r>
              <a:rPr lang="en-US" altLang="zh-CN" sz="1600" dirty="0">
                <a:solidFill>
                  <a:schemeClr val="accent1">
                    <a:lumMod val="50000"/>
                  </a:schemeClr>
                </a:solidFill>
              </a:rPr>
              <a:t>3D</a:t>
            </a:r>
            <a:r>
              <a:rPr lang="zh-CN" altLang="en-US" sz="1600" dirty="0">
                <a:solidFill>
                  <a:schemeClr val="accent1">
                    <a:lumMod val="50000"/>
                  </a:schemeClr>
                </a:solidFill>
              </a:rPr>
              <a:t>），移动端</a:t>
            </a:r>
            <a:r>
              <a:rPr lang="en-US" altLang="zh-CN" sz="1600" dirty="0">
                <a:solidFill>
                  <a:schemeClr val="accent1">
                    <a:lumMod val="50000"/>
                  </a:schemeClr>
                </a:solidFill>
              </a:rPr>
              <a:t>web</a:t>
            </a:r>
            <a:r>
              <a:rPr lang="zh-CN" altLang="en-US" sz="1600" dirty="0">
                <a:solidFill>
                  <a:schemeClr val="accent1">
                    <a:lumMod val="50000"/>
                  </a:schemeClr>
                </a:solidFill>
              </a:rPr>
              <a:t>，小游戏，小程序</a:t>
            </a:r>
            <a:r>
              <a:rPr lang="en-US" altLang="zh-CN" sz="1600" dirty="0">
                <a:solidFill>
                  <a:schemeClr val="accent1">
                    <a:lumMod val="50000"/>
                  </a:schemeClr>
                </a:solidFill>
              </a:rPr>
              <a:t>…</a:t>
            </a:r>
            <a:endParaRPr lang="zh-CN" altLang="en-US" sz="1600" dirty="0">
              <a:solidFill>
                <a:schemeClr val="accent1">
                  <a:lumMod val="50000"/>
                </a:schemeClr>
              </a:solidFill>
            </a:endParaRPr>
          </a:p>
        </p:txBody>
      </p:sp>
      <p:sp>
        <p:nvSpPr>
          <p:cNvPr id="16" name="矩形 15"/>
          <p:cNvSpPr/>
          <p:nvPr/>
        </p:nvSpPr>
        <p:spPr>
          <a:xfrm>
            <a:off x="897928" y="4977405"/>
            <a:ext cx="1980029" cy="400110"/>
          </a:xfrm>
          <a:prstGeom prst="rect">
            <a:avLst/>
          </a:prstGeom>
        </p:spPr>
        <p:txBody>
          <a:bodyPr wrap="none">
            <a:spAutoFit/>
          </a:bodyPr>
          <a:lstStyle/>
          <a:p>
            <a:r>
              <a:rPr lang="zh-CN" altLang="en-US" sz="2000" b="1" dirty="0">
                <a:solidFill>
                  <a:schemeClr val="accent1">
                    <a:lumMod val="50000"/>
                  </a:schemeClr>
                </a:solidFill>
              </a:rPr>
              <a:t>前端可以做什么</a:t>
            </a:r>
          </a:p>
        </p:txBody>
      </p:sp>
      <p:sp>
        <p:nvSpPr>
          <p:cNvPr id="17" name="椭圆 16"/>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1226820" y="451315"/>
            <a:ext cx="2492990" cy="400110"/>
          </a:xfrm>
          <a:prstGeom prst="rect">
            <a:avLst/>
          </a:prstGeom>
        </p:spPr>
        <p:txBody>
          <a:bodyPr wrap="square">
            <a:spAutoFit/>
          </a:bodyPr>
          <a:lstStyle/>
          <a:p>
            <a:pPr algn="ctr"/>
            <a:r>
              <a:rPr lang="zh-CN" altLang="en-US" sz="2000" dirty="0">
                <a:solidFill>
                  <a:schemeClr val="accent1">
                    <a:lumMod val="50000"/>
                  </a:schemeClr>
                </a:solidFill>
              </a:rPr>
              <a:t>前端简介及学习路线</a:t>
            </a:r>
          </a:p>
        </p:txBody>
      </p:sp>
      <p:pic>
        <p:nvPicPr>
          <p:cNvPr id="2" name="MS logo white - EMF">
            <a:extLst>
              <a:ext uri="{FF2B5EF4-FFF2-40B4-BE49-F238E27FC236}">
                <a16:creationId xmlns:a16="http://schemas.microsoft.com/office/drawing/2014/main" id="{F4F05DAB-5086-BC42-8944-F3E2F9F0833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04415" y="157550"/>
            <a:ext cx="548984" cy="548984"/>
          </a:xfrm>
          <a:prstGeom prst="rect">
            <a:avLst/>
          </a:prstGeom>
        </p:spPr>
      </p:pic>
      <p:sp>
        <p:nvSpPr>
          <p:cNvPr id="5" name="文本框 4">
            <a:extLst>
              <a:ext uri="{FF2B5EF4-FFF2-40B4-BE49-F238E27FC236}">
                <a16:creationId xmlns:a16="http://schemas.microsoft.com/office/drawing/2014/main" id="{A140C5E4-2758-ACBD-9A45-6CCC6763082B}"/>
              </a:ext>
            </a:extLst>
          </p:cNvPr>
          <p:cNvSpPr txBox="1"/>
          <p:nvPr/>
        </p:nvSpPr>
        <p:spPr>
          <a:xfrm>
            <a:off x="10602182" y="193742"/>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sp>
        <p:nvSpPr>
          <p:cNvPr id="10" name="矩形 9">
            <a:extLst>
              <a:ext uri="{FF2B5EF4-FFF2-40B4-BE49-F238E27FC236}">
                <a16:creationId xmlns:a16="http://schemas.microsoft.com/office/drawing/2014/main" id="{F2369D2D-FA5D-623E-6978-882BDE59873F}"/>
              </a:ext>
            </a:extLst>
          </p:cNvPr>
          <p:cNvSpPr/>
          <p:nvPr/>
        </p:nvSpPr>
        <p:spPr>
          <a:xfrm>
            <a:off x="6691630" y="2231390"/>
            <a:ext cx="4593590" cy="360934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31" descr="C:/Users/86185/AppData/Local/Temp/picturecompress_20210918002823/output_1.pngoutput_1">
            <a:extLst>
              <a:ext uri="{FF2B5EF4-FFF2-40B4-BE49-F238E27FC236}">
                <a16:creationId xmlns:a16="http://schemas.microsoft.com/office/drawing/2014/main" id="{A9AB1662-4418-5D8B-2095-704683C7356D}"/>
              </a:ext>
            </a:extLst>
          </p:cNvPr>
          <p:cNvPicPr>
            <a:picLocks noChangeAspect="1"/>
          </p:cNvPicPr>
          <p:nvPr/>
        </p:nvPicPr>
        <p:blipFill rotWithShape="1">
          <a:blip r:embed="rId6"/>
          <a:srcRect/>
          <a:stretch>
            <a:fillRect/>
          </a:stretch>
        </p:blipFill>
        <p:spPr>
          <a:xfrm>
            <a:off x="6570624" y="707855"/>
            <a:ext cx="1380744" cy="1299099"/>
          </a:xfrm>
          <a:prstGeom prst="ellipse">
            <a:avLst/>
          </a:prstGeom>
        </p:spPr>
      </p:pic>
      <p:pic>
        <p:nvPicPr>
          <p:cNvPr id="21" name="Picture 32">
            <a:extLst>
              <a:ext uri="{FF2B5EF4-FFF2-40B4-BE49-F238E27FC236}">
                <a16:creationId xmlns:a16="http://schemas.microsoft.com/office/drawing/2014/main" id="{7CB34444-03F9-B1E6-66A5-527EC7D6FA3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a:fillRect/>
          </a:stretch>
        </p:blipFill>
        <p:spPr>
          <a:xfrm>
            <a:off x="8413474" y="707855"/>
            <a:ext cx="1380744" cy="1299099"/>
          </a:xfrm>
          <a:prstGeom prst="ellipse">
            <a:avLst/>
          </a:prstGeom>
        </p:spPr>
      </p:pic>
      <p:pic>
        <p:nvPicPr>
          <p:cNvPr id="22" name="Picture 5">
            <a:extLst>
              <a:ext uri="{FF2B5EF4-FFF2-40B4-BE49-F238E27FC236}">
                <a16:creationId xmlns:a16="http://schemas.microsoft.com/office/drawing/2014/main" id="{600A02CB-5854-764E-6000-F5BBAB5A5F1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0275013" y="731303"/>
            <a:ext cx="1380333" cy="1380744"/>
          </a:xfrm>
          <a:prstGeom prst="ellipse">
            <a:avLst/>
          </a:prstGeom>
        </p:spPr>
      </p:pic>
    </p:spTree>
    <p:extLst>
      <p:ext uri="{BB962C8B-B14F-4D97-AF65-F5344CB8AC3E}">
        <p14:creationId xmlns:p14="http://schemas.microsoft.com/office/powerpoint/2010/main" val="72467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750"/>
                                        <p:tgtEl>
                                          <p:spTgt spid="10"/>
                                        </p:tgtEl>
                                      </p:cBhvr>
                                    </p:animEffect>
                                  </p:childTnLst>
                                </p:cTn>
                              </p:par>
                              <p:par>
                                <p:cTn id="40" presetID="1" presetClass="entr" presetSubtype="0" fill="hold" nodeType="withEffect">
                                  <p:stCondLst>
                                    <p:cond delay="500"/>
                                  </p:stCondLst>
                                  <p:childTnLst>
                                    <p:set>
                                      <p:cBhvr>
                                        <p:cTn id="41" dur="1" fill="hold">
                                          <p:stCondLst>
                                            <p:cond delay="499"/>
                                          </p:stCondLst>
                                        </p:cTn>
                                        <p:tgtEl>
                                          <p:spTgt spid="19"/>
                                        </p:tgtEl>
                                        <p:attrNameLst>
                                          <p:attrName>style.visibility</p:attrName>
                                        </p:attrNameLst>
                                      </p:cBhvr>
                                      <p:to>
                                        <p:strVal val="visible"/>
                                      </p:to>
                                    </p:set>
                                  </p:childTnLst>
                                </p:cTn>
                              </p:par>
                              <p:par>
                                <p:cTn id="42" presetID="6" presetClass="emph" presetSubtype="0" accel="100000" autoRev="1" fill="hold" nodeType="withEffect">
                                  <p:stCondLst>
                                    <p:cond delay="500"/>
                                  </p:stCondLst>
                                  <p:childTnLst>
                                    <p:animScale>
                                      <p:cBhvr>
                                        <p:cTn id="43" dur="500" fill="hold"/>
                                        <p:tgtEl>
                                          <p:spTgt spid="19"/>
                                        </p:tgtEl>
                                      </p:cBhvr>
                                      <p:by x="0" y="0"/>
                                    </p:animScale>
                                  </p:childTnLst>
                                </p:cTn>
                              </p:par>
                              <p:par>
                                <p:cTn id="44" presetID="1" presetClass="entr" presetSubtype="0" fill="hold" nodeType="withEffect">
                                  <p:stCondLst>
                                    <p:cond delay="500"/>
                                  </p:stCondLst>
                                  <p:childTnLst>
                                    <p:set>
                                      <p:cBhvr>
                                        <p:cTn id="45" dur="1" fill="hold">
                                          <p:stCondLst>
                                            <p:cond delay="499"/>
                                          </p:stCondLst>
                                        </p:cTn>
                                        <p:tgtEl>
                                          <p:spTgt spid="21"/>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21"/>
                                        </p:tgtEl>
                                      </p:cBhvr>
                                      <p:by x="0" y="0"/>
                                    </p:animScale>
                                  </p:childTnLst>
                                </p:cTn>
                              </p:par>
                              <p:par>
                                <p:cTn id="48" presetID="1" presetClass="entr" presetSubtype="0" fill="hold" nodeType="withEffect">
                                  <p:stCondLst>
                                    <p:cond delay="500"/>
                                  </p:stCondLst>
                                  <p:childTnLst>
                                    <p:set>
                                      <p:cBhvr>
                                        <p:cTn id="49" dur="1" fill="hold">
                                          <p:stCondLst>
                                            <p:cond delay="499"/>
                                          </p:stCondLst>
                                        </p:cTn>
                                        <p:tgtEl>
                                          <p:spTgt spid="22"/>
                                        </p:tgtEl>
                                        <p:attrNameLst>
                                          <p:attrName>style.visibility</p:attrName>
                                        </p:attrNameLst>
                                      </p:cBhvr>
                                      <p:to>
                                        <p:strVal val="visible"/>
                                      </p:to>
                                    </p:set>
                                  </p:childTnLst>
                                </p:cTn>
                              </p:par>
                              <p:par>
                                <p:cTn id="50" presetID="6" presetClass="emph" presetSubtype="0" accel="100000" autoRev="1" fill="hold" nodeType="withEffect">
                                  <p:stCondLst>
                                    <p:cond delay="500"/>
                                  </p:stCondLst>
                                  <p:childTnLst>
                                    <p:animScale>
                                      <p:cBhvr>
                                        <p:cTn id="51" dur="500" fill="hold"/>
                                        <p:tgtEl>
                                          <p:spTgt spid="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p:bldP spid="12" grpId="0"/>
      <p:bldP spid="13" grpId="0"/>
      <p:bldP spid="14" grpId="0"/>
      <p:bldP spid="15" grpId="0"/>
      <p:bldP spid="16" grpId="0"/>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44023" y="448348"/>
            <a:ext cx="2364750" cy="400110"/>
          </a:xfrm>
          <a:prstGeom prst="rect">
            <a:avLst/>
          </a:prstGeom>
        </p:spPr>
        <p:txBody>
          <a:bodyPr wrap="none">
            <a:spAutoFit/>
          </a:bodyPr>
          <a:lstStyle/>
          <a:p>
            <a:r>
              <a:rPr lang="zh-CN" altLang="en-US" sz="2000" b="1" dirty="0">
                <a:solidFill>
                  <a:schemeClr val="tx1">
                    <a:lumMod val="75000"/>
                    <a:lumOff val="25000"/>
                  </a:schemeClr>
                </a:solidFill>
              </a:rPr>
              <a:t>前端简介</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项目展示</a:t>
            </a:r>
          </a:p>
        </p:txBody>
      </p:sp>
      <p:pic>
        <p:nvPicPr>
          <p:cNvPr id="8" name="MS logo white - EMF">
            <a:extLst>
              <a:ext uri="{FF2B5EF4-FFF2-40B4-BE49-F238E27FC236}">
                <a16:creationId xmlns:a16="http://schemas.microsoft.com/office/drawing/2014/main" id="{98C34B72-7C85-B03D-C86A-1462545E1B9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10" name="文本框 9">
            <a:extLst>
              <a:ext uri="{FF2B5EF4-FFF2-40B4-BE49-F238E27FC236}">
                <a16:creationId xmlns:a16="http://schemas.microsoft.com/office/drawing/2014/main" id="{5223C9DF-5E38-1F43-BB71-99E13B7E387D}"/>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12" name="图片 11">
            <a:extLst>
              <a:ext uri="{FF2B5EF4-FFF2-40B4-BE49-F238E27FC236}">
                <a16:creationId xmlns:a16="http://schemas.microsoft.com/office/drawing/2014/main" id="{452BFF61-0F87-478C-F7A9-5DEDACA4A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9212" y="1530817"/>
            <a:ext cx="6643450" cy="5515609"/>
          </a:xfrm>
          <a:prstGeom prst="rect">
            <a:avLst/>
          </a:prstGeom>
        </p:spPr>
      </p:pic>
      <p:pic>
        <p:nvPicPr>
          <p:cNvPr id="14" name="图片 13">
            <a:extLst>
              <a:ext uri="{FF2B5EF4-FFF2-40B4-BE49-F238E27FC236}">
                <a16:creationId xmlns:a16="http://schemas.microsoft.com/office/drawing/2014/main" id="{6EEF74F1-38CA-0A40-024B-C3B274653B84}"/>
              </a:ext>
            </a:extLst>
          </p:cNvPr>
          <p:cNvPicPr>
            <a:picLocks noChangeAspect="1"/>
          </p:cNvPicPr>
          <p:nvPr/>
        </p:nvPicPr>
        <p:blipFill>
          <a:blip r:embed="rId6"/>
          <a:stretch>
            <a:fillRect/>
          </a:stretch>
        </p:blipFill>
        <p:spPr>
          <a:xfrm>
            <a:off x="1226820" y="1256278"/>
            <a:ext cx="5275371" cy="5010800"/>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DE090CE9-07B6-0867-6F44-20A3D2D888C4}"/>
              </a:ext>
            </a:extLst>
          </p:cNvPr>
          <p:cNvPicPr>
            <a:picLocks noChangeAspect="1"/>
          </p:cNvPicPr>
          <p:nvPr/>
        </p:nvPicPr>
        <p:blipFill>
          <a:blip r:embed="rId7"/>
          <a:stretch>
            <a:fillRect/>
          </a:stretch>
        </p:blipFill>
        <p:spPr>
          <a:xfrm>
            <a:off x="1383951" y="1640344"/>
            <a:ext cx="5594638" cy="4356324"/>
          </a:xfrm>
          <a:prstGeom prst="rect">
            <a:avLst/>
          </a:prstGeom>
          <a:effectLst>
            <a:outerShdw blurRad="50800" dist="38100" dir="2700000" algn="tl" rotWithShape="0">
              <a:prstClr val="black">
                <a:alpha val="40000"/>
              </a:prstClr>
            </a:outerShdw>
          </a:effectLst>
        </p:spPr>
      </p:pic>
      <p:pic>
        <p:nvPicPr>
          <p:cNvPr id="16" name="图片 15">
            <a:extLst>
              <a:ext uri="{FF2B5EF4-FFF2-40B4-BE49-F238E27FC236}">
                <a16:creationId xmlns:a16="http://schemas.microsoft.com/office/drawing/2014/main" id="{9C481E7E-F70F-CD21-86F2-DA41BED6624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6820" y="2001177"/>
            <a:ext cx="6969406" cy="3521002"/>
          </a:xfrm>
          <a:prstGeom prst="rect">
            <a:avLst/>
          </a:prstGeom>
        </p:spPr>
      </p:pic>
      <p:pic>
        <p:nvPicPr>
          <p:cNvPr id="17" name="图片 16">
            <a:extLst>
              <a:ext uri="{FF2B5EF4-FFF2-40B4-BE49-F238E27FC236}">
                <a16:creationId xmlns:a16="http://schemas.microsoft.com/office/drawing/2014/main" id="{49FADCE2-31AE-0B0B-331C-9BBC3BC211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7853" y="1620612"/>
            <a:ext cx="7628411" cy="46604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509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5"/>
                                        </p:tgtEl>
                                      </p:cBhvr>
                                    </p:animEffect>
                                    <p:anim calcmode="lin" valueType="num">
                                      <p:cBhvr>
                                        <p:cTn id="21" dur="1000"/>
                                        <p:tgtEl>
                                          <p:spTgt spid="15"/>
                                        </p:tgtEl>
                                        <p:attrNameLst>
                                          <p:attrName>ppt_x</p:attrName>
                                        </p:attrNameLst>
                                      </p:cBhvr>
                                      <p:tavLst>
                                        <p:tav tm="0">
                                          <p:val>
                                            <p:strVal val="ppt_x"/>
                                          </p:val>
                                        </p:tav>
                                        <p:tav tm="100000">
                                          <p:val>
                                            <p:strVal val="ppt_x"/>
                                          </p:val>
                                        </p:tav>
                                      </p:tavLst>
                                    </p:anim>
                                    <p:anim calcmode="lin" valueType="num">
                                      <p:cBhvr>
                                        <p:cTn id="22" dur="1000"/>
                                        <p:tgtEl>
                                          <p:spTgt spid="15"/>
                                        </p:tgtEl>
                                        <p:attrNameLst>
                                          <p:attrName>ppt_y</p:attrName>
                                        </p:attrNameLst>
                                      </p:cBhvr>
                                      <p:tavLst>
                                        <p:tav tm="0">
                                          <p:val>
                                            <p:strVal val="ppt_y"/>
                                          </p:val>
                                        </p:tav>
                                        <p:tav tm="100000">
                                          <p:val>
                                            <p:strVal val="ppt_y+.1"/>
                                          </p:val>
                                        </p:tav>
                                      </p:tavLst>
                                    </p:anim>
                                    <p:set>
                                      <p:cBhvr>
                                        <p:cTn id="23" dur="1" fill="hold">
                                          <p:stCondLst>
                                            <p:cond delay="9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17"/>
                                        </p:tgtEl>
                                        <p:attrNameLst>
                                          <p:attrName>ppt_x</p:attrName>
                                        </p:attrNameLst>
                                      </p:cBhvr>
                                      <p:tavLst>
                                        <p:tav tm="0">
                                          <p:val>
                                            <p:strVal val="ppt_x"/>
                                          </p:val>
                                        </p:tav>
                                        <p:tav tm="100000">
                                          <p:val>
                                            <p:strVal val="ppt_x"/>
                                          </p:val>
                                        </p:tav>
                                      </p:tavLst>
                                    </p:anim>
                                    <p:anim calcmode="lin" valueType="num">
                                      <p:cBhvr additive="base">
                                        <p:cTn id="42" dur="500"/>
                                        <p:tgtEl>
                                          <p:spTgt spid="17"/>
                                        </p:tgtEl>
                                        <p:attrNameLst>
                                          <p:attrName>ppt_y</p:attrName>
                                        </p:attrNameLst>
                                      </p:cBhvr>
                                      <p:tavLst>
                                        <p:tav tm="0">
                                          <p:val>
                                            <p:strVal val="ppt_y"/>
                                          </p:val>
                                        </p:tav>
                                        <p:tav tm="100000">
                                          <p:val>
                                            <p:strVal val="1+ppt_h/2"/>
                                          </p:val>
                                        </p:tav>
                                      </p:tavLst>
                                    </p:anim>
                                    <p:set>
                                      <p:cBhvr>
                                        <p:cTn id="4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2492990" cy="400110"/>
          </a:xfrm>
          <a:prstGeom prst="rect">
            <a:avLst/>
          </a:prstGeom>
        </p:spPr>
        <p:txBody>
          <a:bodyPr wrap="none">
            <a:spAutoFit/>
          </a:bodyPr>
          <a:lstStyle/>
          <a:p>
            <a:r>
              <a:rPr lang="zh-CN" altLang="en-US" sz="2000" b="1" dirty="0">
                <a:solidFill>
                  <a:schemeClr val="tx1">
                    <a:lumMod val="75000"/>
                    <a:lumOff val="25000"/>
                  </a:schemeClr>
                </a:solidFill>
              </a:rPr>
              <a:t>前端简介及学习路线</a:t>
            </a: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grpSp>
        <p:nvGrpSpPr>
          <p:cNvPr id="15" name="ís1îḑe">
            <a:extLst>
              <a:ext uri="{FF2B5EF4-FFF2-40B4-BE49-F238E27FC236}">
                <a16:creationId xmlns:a16="http://schemas.microsoft.com/office/drawing/2014/main" id="{CE8EB6B2-EF24-C404-5694-D79E3A2820A4}"/>
              </a:ext>
            </a:extLst>
          </p:cNvPr>
          <p:cNvGrpSpPr/>
          <p:nvPr/>
        </p:nvGrpSpPr>
        <p:grpSpPr>
          <a:xfrm>
            <a:off x="-5771" y="2128487"/>
            <a:ext cx="12228383" cy="1300513"/>
            <a:chOff x="6901" y="3178628"/>
            <a:chExt cx="12228383" cy="1300513"/>
          </a:xfrm>
        </p:grpSpPr>
        <p:sp>
          <p:nvSpPr>
            <p:cNvPr id="16" name="ïs1íḑé">
              <a:extLst>
                <a:ext uri="{FF2B5EF4-FFF2-40B4-BE49-F238E27FC236}">
                  <a16:creationId xmlns:a16="http://schemas.microsoft.com/office/drawing/2014/main" id="{85E024D2-F7A5-E6EF-11BF-17AEEE178EED}"/>
                </a:ext>
              </a:extLst>
            </p:cNvPr>
            <p:cNvSpPr/>
            <p:nvPr/>
          </p:nvSpPr>
          <p:spPr>
            <a:xfrm flipH="1" flipV="1">
              <a:off x="22830" y="3666823"/>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1" fmla="*/ 3369945 w 3369945"/>
                <a:gd name="connsiteY0-2" fmla="*/ 512626 h 545963"/>
                <a:gd name="connsiteX1-3" fmla="*/ 3369945 w 3369945"/>
                <a:gd name="connsiteY1-4" fmla="*/ 545963 h 545963"/>
                <a:gd name="connsiteX2-5" fmla="*/ 0 w 3369945"/>
                <a:gd name="connsiteY2-6" fmla="*/ 468590 h 545963"/>
                <a:gd name="connsiteX3-7" fmla="*/ 0 w 3369945"/>
                <a:gd name="connsiteY3-8" fmla="*/ 284026 h 545963"/>
                <a:gd name="connsiteX4-9" fmla="*/ 3369945 w 3369945"/>
                <a:gd name="connsiteY4-10" fmla="*/ 512626 h 545963"/>
                <a:gd name="connsiteX0-11" fmla="*/ 3369945 w 3369945"/>
                <a:gd name="connsiteY0-12" fmla="*/ 512626 h 545963"/>
                <a:gd name="connsiteX1-13" fmla="*/ 3369945 w 3369945"/>
                <a:gd name="connsiteY1-14" fmla="*/ 545963 h 545963"/>
                <a:gd name="connsiteX2-15" fmla="*/ 0 w 3369945"/>
                <a:gd name="connsiteY2-16" fmla="*/ 468590 h 545963"/>
                <a:gd name="connsiteX3-17" fmla="*/ 0 w 3369945"/>
                <a:gd name="connsiteY3-18" fmla="*/ 284026 h 545963"/>
                <a:gd name="connsiteX4-19" fmla="*/ 3369945 w 3369945"/>
                <a:gd name="connsiteY4-20" fmla="*/ 512626 h 5459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4D7D3"/>
            </a:solidFill>
            <a:ln w="9525" cap="flat">
              <a:noFill/>
              <a:prstDash val="solid"/>
              <a:miter/>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sp>
          <p:nvSpPr>
            <p:cNvPr id="17" name="íṧľîḓê">
              <a:extLst>
                <a:ext uri="{FF2B5EF4-FFF2-40B4-BE49-F238E27FC236}">
                  <a16:creationId xmlns:a16="http://schemas.microsoft.com/office/drawing/2014/main" id="{6799D8BE-AB1A-E784-11C3-1DE7A4253A19}"/>
                </a:ext>
              </a:extLst>
            </p:cNvPr>
            <p:cNvSpPr/>
            <p:nvPr/>
          </p:nvSpPr>
          <p:spPr>
            <a:xfrm flipV="1">
              <a:off x="6901" y="3632241"/>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1" fmla="*/ 0 w 3369945"/>
                <a:gd name="connsiteY0-2" fmla="*/ 515475 h 515475"/>
                <a:gd name="connsiteX1-3" fmla="*/ 0 w 3369945"/>
                <a:gd name="connsiteY1-4" fmla="*/ 344025 h 515475"/>
                <a:gd name="connsiteX2-5" fmla="*/ 3369945 w 3369945"/>
                <a:gd name="connsiteY2-6" fmla="*/ 429934 h 515475"/>
                <a:gd name="connsiteX3-7" fmla="*/ 3369945 w 3369945"/>
                <a:gd name="connsiteY3-8" fmla="*/ 515475 h 515475"/>
                <a:gd name="connsiteX4-9" fmla="*/ 0 w 3369945"/>
                <a:gd name="connsiteY4-10" fmla="*/ 515475 h 515475"/>
                <a:gd name="connsiteX0-11" fmla="*/ 0 w 3369945"/>
                <a:gd name="connsiteY0-12" fmla="*/ 489013 h 489013"/>
                <a:gd name="connsiteX1-13" fmla="*/ 0 w 3369945"/>
                <a:gd name="connsiteY1-14" fmla="*/ 317563 h 489013"/>
                <a:gd name="connsiteX2-15" fmla="*/ 3369945 w 3369945"/>
                <a:gd name="connsiteY2-16" fmla="*/ 403472 h 489013"/>
                <a:gd name="connsiteX3-17" fmla="*/ 3369945 w 3369945"/>
                <a:gd name="connsiteY3-18" fmla="*/ 489013 h 489013"/>
                <a:gd name="connsiteX4-19" fmla="*/ 0 w 3369945"/>
                <a:gd name="connsiteY4-20" fmla="*/ 489013 h 489013"/>
                <a:gd name="connsiteX0-21" fmla="*/ 0 w 3369945"/>
                <a:gd name="connsiteY0-22" fmla="*/ 501163 h 501163"/>
                <a:gd name="connsiteX1-23" fmla="*/ 0 w 3369945"/>
                <a:gd name="connsiteY1-24" fmla="*/ 329713 h 501163"/>
                <a:gd name="connsiteX2-25" fmla="*/ 3362936 w 3369945"/>
                <a:gd name="connsiteY2-26" fmla="*/ 398551 h 501163"/>
                <a:gd name="connsiteX3-27" fmla="*/ 3369945 w 3369945"/>
                <a:gd name="connsiteY3-28" fmla="*/ 501163 h 501163"/>
                <a:gd name="connsiteX4-29" fmla="*/ 0 w 3369945"/>
                <a:gd name="connsiteY4-30" fmla="*/ 501163 h 501163"/>
                <a:gd name="connsiteX0-31" fmla="*/ 0 w 3369945"/>
                <a:gd name="connsiteY0-32" fmla="*/ 478459 h 478459"/>
                <a:gd name="connsiteX1-33" fmla="*/ 0 w 3369945"/>
                <a:gd name="connsiteY1-34" fmla="*/ 307009 h 478459"/>
                <a:gd name="connsiteX2-35" fmla="*/ 3362936 w 3369945"/>
                <a:gd name="connsiteY2-36" fmla="*/ 375847 h 478459"/>
                <a:gd name="connsiteX3-37" fmla="*/ 3369945 w 3369945"/>
                <a:gd name="connsiteY3-38" fmla="*/ 478459 h 478459"/>
                <a:gd name="connsiteX4-39" fmla="*/ 0 w 3369945"/>
                <a:gd name="connsiteY4-40" fmla="*/ 478459 h 478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rgbClr val="FBD77F"/>
            </a:solidFill>
            <a:ln w="38100">
              <a:noFill/>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思源宋体 CN Heavy"/>
                <a:cs typeface="+mn-cs"/>
              </a:endParaRPr>
            </a:p>
          </p:txBody>
        </p:sp>
        <p:sp>
          <p:nvSpPr>
            <p:cNvPr id="18" name="íślïḑé">
              <a:extLst>
                <a:ext uri="{FF2B5EF4-FFF2-40B4-BE49-F238E27FC236}">
                  <a16:creationId xmlns:a16="http://schemas.microsoft.com/office/drawing/2014/main" id="{32126050-C17F-1E4B-6872-DEF76F6633BC}"/>
                </a:ext>
              </a:extLst>
            </p:cNvPr>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75000"/>
                <a:alpha val="29000"/>
              </a:schemeClr>
            </a:solidFill>
            <a:ln w="9525" cap="flat">
              <a:noFill/>
              <a:prstDash val="solid"/>
              <a:miter/>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grpSp>
      <p:grpSp>
        <p:nvGrpSpPr>
          <p:cNvPr id="19" name="îṥľîḋè">
            <a:extLst>
              <a:ext uri="{FF2B5EF4-FFF2-40B4-BE49-F238E27FC236}">
                <a16:creationId xmlns:a16="http://schemas.microsoft.com/office/drawing/2014/main" id="{61DF3747-EC98-E5E7-A770-076437A9B3FC}"/>
              </a:ext>
            </a:extLst>
          </p:cNvPr>
          <p:cNvGrpSpPr/>
          <p:nvPr/>
        </p:nvGrpSpPr>
        <p:grpSpPr>
          <a:xfrm>
            <a:off x="1571625" y="1735455"/>
            <a:ext cx="1984375" cy="2442845"/>
            <a:chOff x="1708208" y="2746987"/>
            <a:chExt cx="2114492" cy="2456226"/>
          </a:xfrm>
        </p:grpSpPr>
        <p:sp>
          <p:nvSpPr>
            <p:cNvPr id="20" name="iṧľíḍé">
              <a:extLst>
                <a:ext uri="{FF2B5EF4-FFF2-40B4-BE49-F238E27FC236}">
                  <a16:creationId xmlns:a16="http://schemas.microsoft.com/office/drawing/2014/main" id="{C9B93D0F-C701-DE86-E00E-EC82BA65057B}"/>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21" name="îşļïḋè">
              <a:extLst>
                <a:ext uri="{FF2B5EF4-FFF2-40B4-BE49-F238E27FC236}">
                  <a16:creationId xmlns:a16="http://schemas.microsoft.com/office/drawing/2014/main" id="{1FF641B9-E83D-FAAA-48DD-9970009917A4}"/>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rgbClr val="26262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grpSp>
      <p:grpSp>
        <p:nvGrpSpPr>
          <p:cNvPr id="22" name="ïš1îḑê">
            <a:extLst>
              <a:ext uri="{FF2B5EF4-FFF2-40B4-BE49-F238E27FC236}">
                <a16:creationId xmlns:a16="http://schemas.microsoft.com/office/drawing/2014/main" id="{CF351C16-F1C0-1DDE-4C11-2936E0A79762}"/>
              </a:ext>
            </a:extLst>
          </p:cNvPr>
          <p:cNvGrpSpPr/>
          <p:nvPr/>
        </p:nvGrpSpPr>
        <p:grpSpPr>
          <a:xfrm>
            <a:off x="4744720" y="1735455"/>
            <a:ext cx="2326640" cy="2702560"/>
            <a:chOff x="1708208" y="2746987"/>
            <a:chExt cx="2114492" cy="2456226"/>
          </a:xfrm>
        </p:grpSpPr>
        <p:sp>
          <p:nvSpPr>
            <p:cNvPr id="23" name="íṣľíḑé">
              <a:extLst>
                <a:ext uri="{FF2B5EF4-FFF2-40B4-BE49-F238E27FC236}">
                  <a16:creationId xmlns:a16="http://schemas.microsoft.com/office/drawing/2014/main" id="{A14FCE6E-2CAE-55D6-4F9E-DDD5B040E03B}"/>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24" name="î$ḷïḋê">
              <a:extLst>
                <a:ext uri="{FF2B5EF4-FFF2-40B4-BE49-F238E27FC236}">
                  <a16:creationId xmlns:a16="http://schemas.microsoft.com/office/drawing/2014/main" id="{B816DFA7-2EAC-A5A7-62F5-D89DFD790DBB}"/>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rgbClr val="26262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grpSp>
      <p:grpSp>
        <p:nvGrpSpPr>
          <p:cNvPr id="25" name="ïṧľïḋé">
            <a:extLst>
              <a:ext uri="{FF2B5EF4-FFF2-40B4-BE49-F238E27FC236}">
                <a16:creationId xmlns:a16="http://schemas.microsoft.com/office/drawing/2014/main" id="{A1582578-E4AE-EF2B-15FF-7DCBB8252768}"/>
              </a:ext>
            </a:extLst>
          </p:cNvPr>
          <p:cNvGrpSpPr/>
          <p:nvPr/>
        </p:nvGrpSpPr>
        <p:grpSpPr>
          <a:xfrm>
            <a:off x="8449945" y="1820545"/>
            <a:ext cx="1985645" cy="2357120"/>
            <a:chOff x="1708208" y="2746987"/>
            <a:chExt cx="2114492" cy="2456226"/>
          </a:xfrm>
        </p:grpSpPr>
        <p:sp>
          <p:nvSpPr>
            <p:cNvPr id="29" name="ïśḷíďê">
              <a:extLst>
                <a:ext uri="{FF2B5EF4-FFF2-40B4-BE49-F238E27FC236}">
                  <a16:creationId xmlns:a16="http://schemas.microsoft.com/office/drawing/2014/main" id="{31F70199-771E-F63C-D006-11DC88FB1668}"/>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30" name="îsļîḋê">
              <a:extLst>
                <a:ext uri="{FF2B5EF4-FFF2-40B4-BE49-F238E27FC236}">
                  <a16:creationId xmlns:a16="http://schemas.microsoft.com/office/drawing/2014/main" id="{015E1AF5-3DD6-1939-4583-0A894090B5E6}"/>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rgbClr val="26262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grpSp>
      <p:grpSp>
        <p:nvGrpSpPr>
          <p:cNvPr id="31" name="组合 30">
            <a:extLst>
              <a:ext uri="{FF2B5EF4-FFF2-40B4-BE49-F238E27FC236}">
                <a16:creationId xmlns:a16="http://schemas.microsoft.com/office/drawing/2014/main" id="{851F93B9-610B-D171-C5BB-2C5AD7734B86}"/>
              </a:ext>
            </a:extLst>
          </p:cNvPr>
          <p:cNvGrpSpPr/>
          <p:nvPr/>
        </p:nvGrpSpPr>
        <p:grpSpPr>
          <a:xfrm>
            <a:off x="1437517" y="4578211"/>
            <a:ext cx="2295173" cy="1014953"/>
            <a:chOff x="1792074" y="3945606"/>
            <a:chExt cx="2295173" cy="1014953"/>
          </a:xfrm>
        </p:grpSpPr>
        <p:sp>
          <p:nvSpPr>
            <p:cNvPr id="32" name="文本框 22">
              <a:extLst>
                <a:ext uri="{FF2B5EF4-FFF2-40B4-BE49-F238E27FC236}">
                  <a16:creationId xmlns:a16="http://schemas.microsoft.com/office/drawing/2014/main" id="{A75F7825-1826-C0C3-521E-D0CB83A2CAEC}"/>
                </a:ext>
              </a:extLst>
            </p:cNvPr>
            <p:cNvSpPr txBox="1">
              <a:spLocks noChangeArrowheads="1"/>
            </p:cNvSpPr>
            <p:nvPr/>
          </p:nvSpPr>
          <p:spPr bwMode="auto">
            <a:xfrm>
              <a:off x="1834112" y="3945606"/>
              <a:ext cx="207626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HTML</a:t>
              </a:r>
            </a:p>
          </p:txBody>
        </p:sp>
        <p:sp>
          <p:nvSpPr>
            <p:cNvPr id="34" name="文本框 23">
              <a:extLst>
                <a:ext uri="{FF2B5EF4-FFF2-40B4-BE49-F238E27FC236}">
                  <a16:creationId xmlns:a16="http://schemas.microsoft.com/office/drawing/2014/main" id="{6F32D9D7-C81E-209B-A92F-81D53145F104}"/>
                </a:ext>
              </a:extLst>
            </p:cNvPr>
            <p:cNvSpPr txBox="1">
              <a:spLocks noChangeArrowheads="1"/>
            </p:cNvSpPr>
            <p:nvPr/>
          </p:nvSpPr>
          <p:spPr bwMode="auto">
            <a:xfrm>
              <a:off x="1792074" y="4305239"/>
              <a:ext cx="2295173"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ts val="22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如果把网页比作一个事物，</a:t>
              </a:r>
              <a:r>
                <a:rPr kumimoji="0" lang="en-US" altLang="zh-CN" sz="14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HTML</a:t>
              </a:r>
              <a:r>
                <a:rPr kumimoji="0" lang="zh-CN" altLang="en-US" sz="14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就是它的结构骨架</a:t>
              </a:r>
            </a:p>
          </p:txBody>
        </p:sp>
      </p:grpSp>
      <p:grpSp>
        <p:nvGrpSpPr>
          <p:cNvPr id="35" name="组合 34">
            <a:extLst>
              <a:ext uri="{FF2B5EF4-FFF2-40B4-BE49-F238E27FC236}">
                <a16:creationId xmlns:a16="http://schemas.microsoft.com/office/drawing/2014/main" id="{DC01560A-4BF5-901F-1736-10BC5E8CED53}"/>
              </a:ext>
            </a:extLst>
          </p:cNvPr>
          <p:cNvGrpSpPr/>
          <p:nvPr/>
        </p:nvGrpSpPr>
        <p:grpSpPr>
          <a:xfrm>
            <a:off x="4878191" y="4674101"/>
            <a:ext cx="2112668" cy="1004900"/>
            <a:chOff x="1834112" y="3945606"/>
            <a:chExt cx="2112668" cy="1004900"/>
          </a:xfrm>
        </p:grpSpPr>
        <p:sp>
          <p:nvSpPr>
            <p:cNvPr id="36" name="文本框 22">
              <a:extLst>
                <a:ext uri="{FF2B5EF4-FFF2-40B4-BE49-F238E27FC236}">
                  <a16:creationId xmlns:a16="http://schemas.microsoft.com/office/drawing/2014/main" id="{1BE95358-9FCA-8900-3E4A-6D09F4E6CAFA}"/>
                </a:ext>
              </a:extLst>
            </p:cNvPr>
            <p:cNvSpPr txBox="1">
              <a:spLocks noChangeArrowheads="1"/>
            </p:cNvSpPr>
            <p:nvPr/>
          </p:nvSpPr>
          <p:spPr bwMode="auto">
            <a:xfrm>
              <a:off x="1834112" y="3945606"/>
              <a:ext cx="207626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JS</a:t>
              </a:r>
            </a:p>
          </p:txBody>
        </p:sp>
        <p:sp>
          <p:nvSpPr>
            <p:cNvPr id="37" name="文本框 23">
              <a:extLst>
                <a:ext uri="{FF2B5EF4-FFF2-40B4-BE49-F238E27FC236}">
                  <a16:creationId xmlns:a16="http://schemas.microsoft.com/office/drawing/2014/main" id="{4F790E20-9FD2-F3CF-431F-A9F850DE1906}"/>
                </a:ext>
              </a:extLst>
            </p:cNvPr>
            <p:cNvSpPr txBox="1">
              <a:spLocks noChangeArrowheads="1"/>
            </p:cNvSpPr>
            <p:nvPr/>
          </p:nvSpPr>
          <p:spPr bwMode="auto">
            <a:xfrm>
              <a:off x="1870511" y="4295186"/>
              <a:ext cx="2076269"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R="0" lvl="0" indent="0" algn="ctr" fontAlgn="auto">
                <a:lnSpc>
                  <a:spcPts val="2200"/>
                </a:lnSpc>
                <a:spcBef>
                  <a:spcPts val="0"/>
                </a:spcBef>
                <a:spcAft>
                  <a:spcPts val="0"/>
                </a:spcAft>
                <a:buClrTx/>
                <a:buSzTx/>
                <a:buFontTx/>
                <a:buNone/>
                <a:defRPr kumimoji="0" sz="1400" i="0" u="none" strike="noStrike" cap="none" spc="0" normalizeH="0" baseline="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defRPr>
              </a:lvl1pPr>
              <a:lvl2pPr marL="742950" indent="-285750">
                <a:defRPr>
                  <a:latin typeface="思源宋体 CN Medium" pitchFamily="18" charset="-122"/>
                  <a:ea typeface="思源宋体 CN Medium" pitchFamily="18" charset="-122"/>
                </a:defRPr>
              </a:lvl2pPr>
              <a:lvl3pPr marL="1143000" indent="-228600">
                <a:defRPr>
                  <a:latin typeface="思源宋体 CN Medium" pitchFamily="18" charset="-122"/>
                  <a:ea typeface="思源宋体 CN Medium" pitchFamily="18" charset="-122"/>
                </a:defRPr>
              </a:lvl3pPr>
              <a:lvl4pPr marL="1600200" indent="-228600">
                <a:defRPr>
                  <a:latin typeface="思源宋体 CN Medium" pitchFamily="18" charset="-122"/>
                  <a:ea typeface="思源宋体 CN Medium" pitchFamily="18" charset="-122"/>
                </a:defRPr>
              </a:lvl4pPr>
              <a:lvl5pPr marL="2057400" indent="-228600">
                <a:defRPr>
                  <a:latin typeface="思源宋体 CN Medium" pitchFamily="18" charset="-122"/>
                  <a:ea typeface="思源宋体 CN Medium" pitchFamily="18" charset="-122"/>
                </a:defRPr>
              </a:lvl5pPr>
              <a:lvl6pPr marL="2514600" indent="-228600" defTabSz="457200" fontAlgn="base">
                <a:spcBef>
                  <a:spcPct val="0"/>
                </a:spcBef>
                <a:spcAft>
                  <a:spcPct val="0"/>
                </a:spcAft>
                <a:defRPr>
                  <a:latin typeface="思源宋体 CN Medium" pitchFamily="18" charset="-122"/>
                  <a:ea typeface="思源宋体 CN Medium" pitchFamily="18" charset="-122"/>
                </a:defRPr>
              </a:lvl6pPr>
              <a:lvl7pPr marL="2971800" indent="-228600" defTabSz="457200" fontAlgn="base">
                <a:spcBef>
                  <a:spcPct val="0"/>
                </a:spcBef>
                <a:spcAft>
                  <a:spcPct val="0"/>
                </a:spcAft>
                <a:defRPr>
                  <a:latin typeface="思源宋体 CN Medium" pitchFamily="18" charset="-122"/>
                  <a:ea typeface="思源宋体 CN Medium" pitchFamily="18" charset="-122"/>
                </a:defRPr>
              </a:lvl7pPr>
              <a:lvl8pPr marL="3429000" indent="-228600" defTabSz="457200" fontAlgn="base">
                <a:spcBef>
                  <a:spcPct val="0"/>
                </a:spcBef>
                <a:spcAft>
                  <a:spcPct val="0"/>
                </a:spcAft>
                <a:defRPr>
                  <a:latin typeface="思源宋体 CN Medium" pitchFamily="18" charset="-122"/>
                  <a:ea typeface="思源宋体 CN Medium" pitchFamily="18" charset="-122"/>
                </a:defRPr>
              </a:lvl8pPr>
              <a:lvl9pPr marL="3886200" indent="-228600" defTabSz="457200" fontAlgn="base">
                <a:spcBef>
                  <a:spcPct val="0"/>
                </a:spcBef>
                <a:spcAft>
                  <a:spcPct val="0"/>
                </a:spcAft>
                <a:defRPr>
                  <a:latin typeface="思源宋体 CN Medium" pitchFamily="18" charset="-122"/>
                  <a:ea typeface="思源宋体 CN Medium" pitchFamily="18" charset="-122"/>
                </a:defRPr>
              </a:lvl9pPr>
            </a:lstStyle>
            <a:p>
              <a:r>
                <a:rPr lang="en-US" altLang="zh-CN" dirty="0">
                  <a:latin typeface="仓耳今楷05-6763 W05" panose="02020400000000000000" pitchFamily="18" charset="-122"/>
                  <a:ea typeface="仓耳今楷05-6763 W05" panose="02020400000000000000" pitchFamily="18" charset="-122"/>
                </a:rPr>
                <a:t>JS</a:t>
              </a:r>
              <a:r>
                <a:rPr lang="zh-CN" altLang="en-US" dirty="0">
                  <a:latin typeface="仓耳今楷05-6763 W05" panose="02020400000000000000" pitchFamily="18" charset="-122"/>
                  <a:ea typeface="仓耳今楷05-6763 W05" panose="02020400000000000000" pitchFamily="18" charset="-122"/>
                </a:rPr>
                <a:t>相当于事物的行为，动作。</a:t>
              </a:r>
            </a:p>
          </p:txBody>
        </p:sp>
      </p:grpSp>
      <p:grpSp>
        <p:nvGrpSpPr>
          <p:cNvPr id="38" name="组合 37">
            <a:extLst>
              <a:ext uri="{FF2B5EF4-FFF2-40B4-BE49-F238E27FC236}">
                <a16:creationId xmlns:a16="http://schemas.microsoft.com/office/drawing/2014/main" id="{C40F9B92-237D-7A44-F14F-949931ABCB78}"/>
              </a:ext>
            </a:extLst>
          </p:cNvPr>
          <p:cNvGrpSpPr/>
          <p:nvPr/>
        </p:nvGrpSpPr>
        <p:grpSpPr>
          <a:xfrm>
            <a:off x="8357179" y="4651953"/>
            <a:ext cx="2178715" cy="1027048"/>
            <a:chOff x="1834112" y="3945606"/>
            <a:chExt cx="2178715" cy="1027048"/>
          </a:xfrm>
        </p:grpSpPr>
        <p:sp>
          <p:nvSpPr>
            <p:cNvPr id="39" name="文本框 22">
              <a:extLst>
                <a:ext uri="{FF2B5EF4-FFF2-40B4-BE49-F238E27FC236}">
                  <a16:creationId xmlns:a16="http://schemas.microsoft.com/office/drawing/2014/main" id="{6FAD076A-9369-DFA3-4422-341519BB448D}"/>
                </a:ext>
              </a:extLst>
            </p:cNvPr>
            <p:cNvSpPr txBox="1">
              <a:spLocks noChangeArrowheads="1"/>
            </p:cNvSpPr>
            <p:nvPr/>
          </p:nvSpPr>
          <p:spPr bwMode="auto">
            <a:xfrm>
              <a:off x="1834112" y="3945606"/>
              <a:ext cx="207626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tx1">
                      <a:lumMod val="75000"/>
                      <a:lumOff val="25000"/>
                    </a:schemeClr>
                  </a:solidFill>
                  <a:effectLst/>
                  <a:uLnTx/>
                  <a:uFillTx/>
                  <a:latin typeface="仓耳今楷05-6763 W05" panose="02020400000000000000" pitchFamily="18" charset="-122"/>
                  <a:ea typeface="仓耳今楷05-6763 W05" panose="02020400000000000000" pitchFamily="18" charset="-122"/>
                </a:rPr>
                <a:t>CSS</a:t>
              </a:r>
            </a:p>
          </p:txBody>
        </p:sp>
        <p:sp>
          <p:nvSpPr>
            <p:cNvPr id="40" name="文本框 23">
              <a:extLst>
                <a:ext uri="{FF2B5EF4-FFF2-40B4-BE49-F238E27FC236}">
                  <a16:creationId xmlns:a16="http://schemas.microsoft.com/office/drawing/2014/main" id="{D26CDB8B-ABB7-CA84-EC03-4A861AD3D037}"/>
                </a:ext>
              </a:extLst>
            </p:cNvPr>
            <p:cNvSpPr txBox="1">
              <a:spLocks noChangeArrowheads="1"/>
            </p:cNvSpPr>
            <p:nvPr/>
          </p:nvSpPr>
          <p:spPr bwMode="auto">
            <a:xfrm>
              <a:off x="1846512" y="4317334"/>
              <a:ext cx="2166315"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R="0" lvl="0" indent="0" algn="ctr" fontAlgn="auto">
                <a:lnSpc>
                  <a:spcPts val="2200"/>
                </a:lnSpc>
                <a:spcBef>
                  <a:spcPts val="0"/>
                </a:spcBef>
                <a:spcAft>
                  <a:spcPts val="0"/>
                </a:spcAft>
                <a:buClrTx/>
                <a:buSzTx/>
                <a:buFontTx/>
                <a:buNone/>
                <a:defRPr kumimoji="0" sz="1400" i="0" u="none" strike="noStrike" cap="none" spc="0" normalizeH="0" baseline="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defRPr>
              </a:lvl1pPr>
              <a:lvl2pPr marL="742950" indent="-285750">
                <a:defRPr>
                  <a:latin typeface="思源宋体 CN Medium" pitchFamily="18" charset="-122"/>
                  <a:ea typeface="思源宋体 CN Medium" pitchFamily="18" charset="-122"/>
                </a:defRPr>
              </a:lvl2pPr>
              <a:lvl3pPr marL="1143000" indent="-228600">
                <a:defRPr>
                  <a:latin typeface="思源宋体 CN Medium" pitchFamily="18" charset="-122"/>
                  <a:ea typeface="思源宋体 CN Medium" pitchFamily="18" charset="-122"/>
                </a:defRPr>
              </a:lvl3pPr>
              <a:lvl4pPr marL="1600200" indent="-228600">
                <a:defRPr>
                  <a:latin typeface="思源宋体 CN Medium" pitchFamily="18" charset="-122"/>
                  <a:ea typeface="思源宋体 CN Medium" pitchFamily="18" charset="-122"/>
                </a:defRPr>
              </a:lvl4pPr>
              <a:lvl5pPr marL="2057400" indent="-228600">
                <a:defRPr>
                  <a:latin typeface="思源宋体 CN Medium" pitchFamily="18" charset="-122"/>
                  <a:ea typeface="思源宋体 CN Medium" pitchFamily="18" charset="-122"/>
                </a:defRPr>
              </a:lvl5pPr>
              <a:lvl6pPr marL="2514600" indent="-228600" defTabSz="457200" fontAlgn="base">
                <a:spcBef>
                  <a:spcPct val="0"/>
                </a:spcBef>
                <a:spcAft>
                  <a:spcPct val="0"/>
                </a:spcAft>
                <a:defRPr>
                  <a:latin typeface="思源宋体 CN Medium" pitchFamily="18" charset="-122"/>
                  <a:ea typeface="思源宋体 CN Medium" pitchFamily="18" charset="-122"/>
                </a:defRPr>
              </a:lvl6pPr>
              <a:lvl7pPr marL="2971800" indent="-228600" defTabSz="457200" fontAlgn="base">
                <a:spcBef>
                  <a:spcPct val="0"/>
                </a:spcBef>
                <a:spcAft>
                  <a:spcPct val="0"/>
                </a:spcAft>
                <a:defRPr>
                  <a:latin typeface="思源宋体 CN Medium" pitchFamily="18" charset="-122"/>
                  <a:ea typeface="思源宋体 CN Medium" pitchFamily="18" charset="-122"/>
                </a:defRPr>
              </a:lvl7pPr>
              <a:lvl8pPr marL="3429000" indent="-228600" defTabSz="457200" fontAlgn="base">
                <a:spcBef>
                  <a:spcPct val="0"/>
                </a:spcBef>
                <a:spcAft>
                  <a:spcPct val="0"/>
                </a:spcAft>
                <a:defRPr>
                  <a:latin typeface="思源宋体 CN Medium" pitchFamily="18" charset="-122"/>
                  <a:ea typeface="思源宋体 CN Medium" pitchFamily="18" charset="-122"/>
                </a:defRPr>
              </a:lvl8pPr>
              <a:lvl9pPr marL="3886200" indent="-228600" defTabSz="457200" fontAlgn="base">
                <a:spcBef>
                  <a:spcPct val="0"/>
                </a:spcBef>
                <a:spcAft>
                  <a:spcPct val="0"/>
                </a:spcAft>
                <a:defRPr>
                  <a:latin typeface="思源宋体 CN Medium" pitchFamily="18" charset="-122"/>
                  <a:ea typeface="思源宋体 CN Medium" pitchFamily="18" charset="-122"/>
                </a:defRPr>
              </a:lvl9pPr>
            </a:lstStyle>
            <a:p>
              <a:r>
                <a:rPr lang="en-US" altLang="zh-CN" dirty="0">
                  <a:latin typeface="仓耳今楷05-6763 W05" panose="02020400000000000000" pitchFamily="18" charset="-122"/>
                  <a:ea typeface="仓耳今楷05-6763 W05" panose="02020400000000000000" pitchFamily="18" charset="-122"/>
                </a:rPr>
                <a:t>CSS</a:t>
              </a:r>
              <a:r>
                <a:rPr lang="zh-CN" altLang="en-US" dirty="0">
                  <a:latin typeface="仓耳今楷05-6763 W05" panose="02020400000000000000" pitchFamily="18" charset="-122"/>
                  <a:ea typeface="仓耳今楷05-6763 W05" panose="02020400000000000000" pitchFamily="18" charset="-122"/>
                </a:rPr>
                <a:t>相当于事物的装饰，样貌。</a:t>
              </a:r>
            </a:p>
          </p:txBody>
        </p:sp>
      </p:grpSp>
      <p:pic>
        <p:nvPicPr>
          <p:cNvPr id="41" name="Picture 4">
            <a:extLst>
              <a:ext uri="{FF2B5EF4-FFF2-40B4-BE49-F238E27FC236}">
                <a16:creationId xmlns:a16="http://schemas.microsoft.com/office/drawing/2014/main" id="{B911E2AB-0C20-A659-18E4-C9C2A5148E49}"/>
              </a:ext>
            </a:extLst>
          </p:cNvPr>
          <p:cNvPicPr/>
          <p:nvPr/>
        </p:nvPicPr>
        <p:blipFill rotWithShape="1">
          <a:blip r:embed="rId5">
            <a:extLst>
              <a:ext uri="{28A0092B-C50C-407E-A947-70E740481C1C}">
                <a14:useLocalDpi xmlns:a14="http://schemas.microsoft.com/office/drawing/2010/main" val="0"/>
              </a:ext>
            </a:extLst>
          </a:blip>
          <a:srcRect r="67964"/>
          <a:stretch>
            <a:fillRect/>
          </a:stretch>
        </p:blipFill>
        <p:spPr>
          <a:xfrm>
            <a:off x="2074822" y="2044294"/>
            <a:ext cx="978414" cy="1787544"/>
          </a:xfrm>
          <a:prstGeom prst="rect">
            <a:avLst/>
          </a:prstGeom>
        </p:spPr>
      </p:pic>
      <p:pic>
        <p:nvPicPr>
          <p:cNvPr id="44" name="Picture 3">
            <a:extLst>
              <a:ext uri="{FF2B5EF4-FFF2-40B4-BE49-F238E27FC236}">
                <a16:creationId xmlns:a16="http://schemas.microsoft.com/office/drawing/2014/main" id="{CE0B5B59-06B9-59E0-1197-8DB1C4E74A2E}"/>
              </a:ext>
            </a:extLst>
          </p:cNvPr>
          <p:cNvPicPr/>
          <p:nvPr/>
        </p:nvPicPr>
        <p:blipFill rotWithShape="1">
          <a:blip r:embed="rId5">
            <a:extLst>
              <a:ext uri="{28A0092B-C50C-407E-A947-70E740481C1C}">
                <a14:useLocalDpi xmlns:a14="http://schemas.microsoft.com/office/drawing/2010/main" val="0"/>
              </a:ext>
            </a:extLst>
          </a:blip>
          <a:srcRect l="32415" r="33982"/>
          <a:stretch>
            <a:fillRect/>
          </a:stretch>
        </p:blipFill>
        <p:spPr>
          <a:xfrm>
            <a:off x="8939847" y="2105254"/>
            <a:ext cx="1026267" cy="1787544"/>
          </a:xfrm>
          <a:prstGeom prst="rect">
            <a:avLst/>
          </a:prstGeom>
        </p:spPr>
      </p:pic>
      <p:pic>
        <p:nvPicPr>
          <p:cNvPr id="46" name="Picture 2">
            <a:extLst>
              <a:ext uri="{FF2B5EF4-FFF2-40B4-BE49-F238E27FC236}">
                <a16:creationId xmlns:a16="http://schemas.microsoft.com/office/drawing/2014/main" id="{58D81907-BFC6-1C5F-0361-130E5A68C00B}"/>
              </a:ext>
            </a:extLst>
          </p:cNvPr>
          <p:cNvPicPr/>
          <p:nvPr/>
        </p:nvPicPr>
        <p:blipFill rotWithShape="1">
          <a:blip r:embed="rId5">
            <a:extLst>
              <a:ext uri="{28A0092B-C50C-407E-A947-70E740481C1C}">
                <a14:useLocalDpi xmlns:a14="http://schemas.microsoft.com/office/drawing/2010/main" val="0"/>
              </a:ext>
            </a:extLst>
          </a:blip>
          <a:srcRect l="67105"/>
          <a:stretch>
            <a:fillRect/>
          </a:stretch>
        </p:blipFill>
        <p:spPr>
          <a:xfrm>
            <a:off x="5404990" y="2105254"/>
            <a:ext cx="1004639" cy="1787544"/>
          </a:xfrm>
          <a:prstGeom prst="rect">
            <a:avLst/>
          </a:prstGeom>
        </p:spPr>
      </p:pic>
    </p:spTree>
    <p:extLst>
      <p:ext uri="{BB962C8B-B14F-4D97-AF65-F5344CB8AC3E}">
        <p14:creationId xmlns:p14="http://schemas.microsoft.com/office/powerpoint/2010/main" val="7708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750"/>
                                        <p:tgtEl>
                                          <p:spTgt spid="3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750"/>
                                        <p:tgtEl>
                                          <p:spTgt spid="3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750"/>
                                        <p:tgtEl>
                                          <p:spTgt spid="38"/>
                                        </p:tgtEl>
                                      </p:cBhvr>
                                    </p:animEffect>
                                  </p:childTnLst>
                                </p:cTn>
                              </p:par>
                              <p:par>
                                <p:cTn id="20" presetID="10" presetClass="entr" presetSubtype="0" fill="hold" nodeType="withEffect">
                                  <p:stCondLst>
                                    <p:cond delay="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100000" autoRev="1" fill="hold" nodeType="withEffect">
                                  <p:stCondLst>
                                    <p:cond delay="0"/>
                                  </p:stCondLst>
                                  <p:childTnLst>
                                    <p:animScale>
                                      <p:cBhvr>
                                        <p:cTn id="24" dur="500" fill="hold"/>
                                        <p:tgtEl>
                                          <p:spTgt spid="41"/>
                                        </p:tgtEl>
                                      </p:cBhvr>
                                      <p:by x="80000" y="80000"/>
                                    </p:animScale>
                                  </p:childTnLst>
                                </p:cTn>
                              </p:par>
                              <p:par>
                                <p:cTn id="25" presetID="10" presetClass="entr" presetSubtype="0" fill="hold" nodeType="withEffect">
                                  <p:stCondLst>
                                    <p:cond delay="5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6" presetClass="emph" presetSubtype="0" accel="100000" autoRev="1" fill="hold" nodeType="withEffect">
                                  <p:stCondLst>
                                    <p:cond delay="0"/>
                                  </p:stCondLst>
                                  <p:childTnLst>
                                    <p:animScale>
                                      <p:cBhvr>
                                        <p:cTn id="29" dur="500" fill="hold"/>
                                        <p:tgtEl>
                                          <p:spTgt spid="44"/>
                                        </p:tgtEl>
                                      </p:cBhvr>
                                      <p:by x="80000" y="80000"/>
                                    </p:animScale>
                                  </p:childTnLst>
                                </p:cTn>
                              </p:par>
                              <p:par>
                                <p:cTn id="30" presetID="10" presetClass="entr" presetSubtype="0" fill="hold" nodeType="withEffect">
                                  <p:stCondLst>
                                    <p:cond delay="5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6" presetClass="emph" presetSubtype="0" accel="100000" autoRev="1" fill="hold" nodeType="withEffect">
                                  <p:stCondLst>
                                    <p:cond delay="0"/>
                                  </p:stCondLst>
                                  <p:childTnLst>
                                    <p:animScale>
                                      <p:cBhvr>
                                        <p:cTn id="34" dur="500" fill="hold"/>
                                        <p:tgtEl>
                                          <p:spTgt spid="4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2601994" cy="400110"/>
          </a:xfrm>
          <a:prstGeom prst="rect">
            <a:avLst/>
          </a:prstGeom>
        </p:spPr>
        <p:txBody>
          <a:bodyPr wrap="none">
            <a:spAutoFit/>
          </a:bodyPr>
          <a:lstStyle/>
          <a:p>
            <a:r>
              <a:rPr lang="zh-CN" altLang="en-US" sz="2000" b="1" dirty="0">
                <a:solidFill>
                  <a:schemeClr val="tx1">
                    <a:lumMod val="75000"/>
                    <a:lumOff val="25000"/>
                  </a:schemeClr>
                </a:solidFill>
              </a:rPr>
              <a:t>学习路线</a:t>
            </a:r>
            <a:r>
              <a:rPr lang="en-US" altLang="zh-CN" sz="2000" b="1" dirty="0">
                <a:solidFill>
                  <a:schemeClr val="tx1">
                    <a:lumMod val="75000"/>
                    <a:lumOff val="25000"/>
                  </a:schemeClr>
                </a:solidFill>
              </a:rPr>
              <a:t>—html</a:t>
            </a:r>
            <a:r>
              <a:rPr lang="zh-CN" altLang="en-US" sz="2000" b="1" dirty="0">
                <a:solidFill>
                  <a:schemeClr val="tx1">
                    <a:lumMod val="75000"/>
                    <a:lumOff val="25000"/>
                  </a:schemeClr>
                </a:solidFill>
              </a:rPr>
              <a:t>与</a:t>
            </a:r>
            <a:r>
              <a:rPr lang="en-US" altLang="zh-CN" sz="2000" b="1" dirty="0" err="1">
                <a:solidFill>
                  <a:schemeClr val="tx1">
                    <a:lumMod val="75000"/>
                    <a:lumOff val="25000"/>
                  </a:schemeClr>
                </a:solidFill>
              </a:rPr>
              <a:t>css</a:t>
            </a:r>
            <a:endParaRPr lang="zh-CN" altLang="en-US" sz="2000" b="1" dirty="0">
              <a:solidFill>
                <a:schemeClr val="tx1">
                  <a:lumMod val="75000"/>
                  <a:lumOff val="25000"/>
                </a:schemeClr>
              </a:solidFill>
            </a:endParaRP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8" name="矩形 7">
            <a:extLst>
              <a:ext uri="{FF2B5EF4-FFF2-40B4-BE49-F238E27FC236}">
                <a16:creationId xmlns:a16="http://schemas.microsoft.com/office/drawing/2014/main" id="{9A304B04-8689-1332-A1CF-753C74B6B9D8}"/>
              </a:ext>
            </a:extLst>
          </p:cNvPr>
          <p:cNvSpPr/>
          <p:nvPr/>
        </p:nvSpPr>
        <p:spPr>
          <a:xfrm>
            <a:off x="918210" y="288290"/>
            <a:ext cx="4178300" cy="523240"/>
          </a:xfrm>
          <a:prstGeom prst="rect">
            <a:avLst/>
          </a:prstGeom>
        </p:spPr>
        <p:txBody>
          <a:bodyPr vert="horz" lIns="91440" tIns="45720" rIns="91440" bIns="45720" rtlCol="0" anchor="b">
            <a:noAutofit/>
          </a:bodyPr>
          <a:lstStyle/>
          <a:p>
            <a:pPr>
              <a:lnSpc>
                <a:spcPts val="6000"/>
              </a:lnSpc>
              <a:spcBef>
                <a:spcPct val="0"/>
              </a:spcBef>
            </a:pP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sp>
        <p:nvSpPr>
          <p:cNvPr id="9" name="TextBox 45">
            <a:extLst>
              <a:ext uri="{FF2B5EF4-FFF2-40B4-BE49-F238E27FC236}">
                <a16:creationId xmlns:a16="http://schemas.microsoft.com/office/drawing/2014/main" id="{E062DDD6-225C-71C8-9DC3-F5758D4A6CA8}"/>
              </a:ext>
            </a:extLst>
          </p:cNvPr>
          <p:cNvSpPr txBox="1"/>
          <p:nvPr/>
        </p:nvSpPr>
        <p:spPr>
          <a:xfrm>
            <a:off x="-23507" y="1636024"/>
            <a:ext cx="1747997" cy="460375"/>
          </a:xfrm>
          <a:prstGeom prst="rect">
            <a:avLst/>
          </a:prstGeom>
          <a:noFill/>
        </p:spPr>
        <p:txBody>
          <a:bodyPr wrap="square" rtlCol="0">
            <a:spAutoFit/>
          </a:bodyPr>
          <a:lstStyle/>
          <a:p>
            <a:pPr algn="r" defTabSz="412115" hangingPunct="0"/>
            <a:r>
              <a:rPr lang="en-US" altLang="zh-CN" sz="2400" kern="0" spc="-151"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HTML</a:t>
            </a:r>
          </a:p>
        </p:txBody>
      </p:sp>
      <p:sp>
        <p:nvSpPr>
          <p:cNvPr id="10" name="TextBox 52">
            <a:extLst>
              <a:ext uri="{FF2B5EF4-FFF2-40B4-BE49-F238E27FC236}">
                <a16:creationId xmlns:a16="http://schemas.microsoft.com/office/drawing/2014/main" id="{FB62F867-2C1A-6BD3-C258-8916B711ACBF}"/>
              </a:ext>
            </a:extLst>
          </p:cNvPr>
          <p:cNvSpPr txBox="1"/>
          <p:nvPr/>
        </p:nvSpPr>
        <p:spPr>
          <a:xfrm>
            <a:off x="372364" y="2095840"/>
            <a:ext cx="1989297" cy="1205266"/>
          </a:xfrm>
          <a:prstGeom prst="rect">
            <a:avLst/>
          </a:prstGeom>
          <a:noFill/>
        </p:spPr>
        <p:txBody>
          <a:bodyPr wrap="square" rtlCol="0">
            <a:spAutoFit/>
          </a:bodyPr>
          <a:lstStyle/>
          <a:p>
            <a:pPr algn="r">
              <a:lnSpc>
                <a:spcPts val="2200"/>
              </a:lnSpc>
            </a:pPr>
            <a:r>
              <a:rPr lang="zh-CN" altLang="en-US"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用各种标签来在页面上显示文字</a:t>
            </a:r>
            <a:r>
              <a:rPr lang="en-US" altLang="zh-CN"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 </a:t>
            </a:r>
            <a:r>
              <a:rPr lang="zh-CN" altLang="en-US"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图片</a:t>
            </a:r>
            <a:r>
              <a:rPr lang="en-US" altLang="zh-CN"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 </a:t>
            </a:r>
            <a:r>
              <a:rPr lang="zh-CN" altLang="en-US" b="1" dirty="0">
                <a:solidFill>
                  <a:schemeClr val="tx1">
                    <a:lumMod val="75000"/>
                    <a:lumOff val="25000"/>
                  </a:schemeClr>
                </a:solidFill>
                <a:latin typeface="仓耳今楷05-6763 W05" panose="02020400000000000000" pitchFamily="18" charset="-122"/>
                <a:ea typeface="仓耳今楷05-6763 W05" panose="02020400000000000000" pitchFamily="18" charset="-122"/>
              </a:rPr>
              <a:t>视频等，是整个页面的结构</a:t>
            </a:r>
          </a:p>
        </p:txBody>
      </p:sp>
      <p:sp>
        <p:nvSpPr>
          <p:cNvPr id="11" name="TextBox 53">
            <a:extLst>
              <a:ext uri="{FF2B5EF4-FFF2-40B4-BE49-F238E27FC236}">
                <a16:creationId xmlns:a16="http://schemas.microsoft.com/office/drawing/2014/main" id="{8974AF4E-4DAD-0605-2D53-05D20D758390}"/>
              </a:ext>
            </a:extLst>
          </p:cNvPr>
          <p:cNvSpPr txBox="1"/>
          <p:nvPr/>
        </p:nvSpPr>
        <p:spPr>
          <a:xfrm>
            <a:off x="-324285" y="4394337"/>
            <a:ext cx="1810685" cy="460375"/>
          </a:xfrm>
          <a:prstGeom prst="rect">
            <a:avLst/>
          </a:prstGeom>
          <a:noFill/>
        </p:spPr>
        <p:txBody>
          <a:bodyPr wrap="square" rtlCol="0">
            <a:spAutoFit/>
          </a:bodyPr>
          <a:lstStyle/>
          <a:p>
            <a:pPr algn="r" defTabSz="412115" hangingPunct="0"/>
            <a:r>
              <a:rPr lang="en-US" altLang="zh-CN" sz="2400" kern="0" spc="-151" dirty="0">
                <a:solidFill>
                  <a:schemeClr val="tx1">
                    <a:lumMod val="75000"/>
                    <a:lumOff val="25000"/>
                  </a:schemeClr>
                </a:solidFill>
                <a:latin typeface="仓耳今楷05-6763 W05" panose="02020400000000000000" pitchFamily="18" charset="-122"/>
                <a:ea typeface="仓耳今楷05-6763 W05" panose="02020400000000000000" pitchFamily="18" charset="-122"/>
                <a:cs typeface="+mn-ea"/>
                <a:sym typeface="+mn-lt"/>
              </a:rPr>
              <a:t>CSS</a:t>
            </a:r>
          </a:p>
        </p:txBody>
      </p:sp>
      <p:pic>
        <p:nvPicPr>
          <p:cNvPr id="12" name="图片 11">
            <a:extLst>
              <a:ext uri="{FF2B5EF4-FFF2-40B4-BE49-F238E27FC236}">
                <a16:creationId xmlns:a16="http://schemas.microsoft.com/office/drawing/2014/main" id="{2CFFE41A-C2C2-A347-5D06-4588A02FD289}"/>
              </a:ext>
            </a:extLst>
          </p:cNvPr>
          <p:cNvPicPr>
            <a:picLocks noChangeAspect="1"/>
          </p:cNvPicPr>
          <p:nvPr/>
        </p:nvPicPr>
        <p:blipFill>
          <a:blip r:embed="rId5"/>
          <a:stretch>
            <a:fillRect/>
          </a:stretch>
        </p:blipFill>
        <p:spPr>
          <a:xfrm>
            <a:off x="3683000" y="1329690"/>
            <a:ext cx="2894330" cy="1273810"/>
          </a:xfrm>
          <a:prstGeom prst="rect">
            <a:avLst/>
          </a:prstGeom>
        </p:spPr>
      </p:pic>
      <p:pic>
        <p:nvPicPr>
          <p:cNvPr id="13" name="图片 12">
            <a:extLst>
              <a:ext uri="{FF2B5EF4-FFF2-40B4-BE49-F238E27FC236}">
                <a16:creationId xmlns:a16="http://schemas.microsoft.com/office/drawing/2014/main" id="{56D74454-82D6-D7CB-EB8A-70FEE7861625}"/>
              </a:ext>
            </a:extLst>
          </p:cNvPr>
          <p:cNvPicPr>
            <a:picLocks noChangeAspect="1"/>
          </p:cNvPicPr>
          <p:nvPr/>
        </p:nvPicPr>
        <p:blipFill>
          <a:blip r:embed="rId6"/>
          <a:stretch>
            <a:fillRect/>
          </a:stretch>
        </p:blipFill>
        <p:spPr>
          <a:xfrm>
            <a:off x="6795770" y="993775"/>
            <a:ext cx="3535680" cy="1981200"/>
          </a:xfrm>
          <a:prstGeom prst="rect">
            <a:avLst/>
          </a:prstGeom>
        </p:spPr>
      </p:pic>
      <p:pic>
        <p:nvPicPr>
          <p:cNvPr id="14" name="图片 13">
            <a:extLst>
              <a:ext uri="{FF2B5EF4-FFF2-40B4-BE49-F238E27FC236}">
                <a16:creationId xmlns:a16="http://schemas.microsoft.com/office/drawing/2014/main" id="{EFED2DD4-2C8F-FE1E-D544-D2B016C7FA81}"/>
              </a:ext>
            </a:extLst>
          </p:cNvPr>
          <p:cNvPicPr>
            <a:picLocks noChangeAspect="1"/>
          </p:cNvPicPr>
          <p:nvPr/>
        </p:nvPicPr>
        <p:blipFill>
          <a:blip r:embed="rId7"/>
          <a:stretch>
            <a:fillRect/>
          </a:stretch>
        </p:blipFill>
        <p:spPr>
          <a:xfrm>
            <a:off x="3411855" y="3408680"/>
            <a:ext cx="3436620" cy="3128010"/>
          </a:xfrm>
          <a:prstGeom prst="rect">
            <a:avLst/>
          </a:prstGeom>
        </p:spPr>
      </p:pic>
      <p:cxnSp>
        <p:nvCxnSpPr>
          <p:cNvPr id="26" name="直接箭头连接符 25">
            <a:extLst>
              <a:ext uri="{FF2B5EF4-FFF2-40B4-BE49-F238E27FC236}">
                <a16:creationId xmlns:a16="http://schemas.microsoft.com/office/drawing/2014/main" id="{556F8022-DB73-2800-2686-C0C8E778E387}"/>
              </a:ext>
            </a:extLst>
          </p:cNvPr>
          <p:cNvCxnSpPr/>
          <p:nvPr/>
        </p:nvCxnSpPr>
        <p:spPr>
          <a:xfrm flipH="1" flipV="1">
            <a:off x="1873885" y="1854835"/>
            <a:ext cx="1718945" cy="349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62A06A84-9A68-268A-DBFB-33FCE248BA8A}"/>
              </a:ext>
            </a:extLst>
          </p:cNvPr>
          <p:cNvPicPr>
            <a:picLocks noChangeAspect="1"/>
          </p:cNvPicPr>
          <p:nvPr/>
        </p:nvPicPr>
        <p:blipFill>
          <a:blip r:embed="rId8"/>
          <a:stretch>
            <a:fillRect/>
          </a:stretch>
        </p:blipFill>
        <p:spPr>
          <a:xfrm>
            <a:off x="7165975" y="4233545"/>
            <a:ext cx="4191000" cy="1653540"/>
          </a:xfrm>
          <a:prstGeom prst="rect">
            <a:avLst/>
          </a:prstGeom>
        </p:spPr>
      </p:pic>
      <p:cxnSp>
        <p:nvCxnSpPr>
          <p:cNvPr id="28" name="直接箭头连接符 27">
            <a:extLst>
              <a:ext uri="{FF2B5EF4-FFF2-40B4-BE49-F238E27FC236}">
                <a16:creationId xmlns:a16="http://schemas.microsoft.com/office/drawing/2014/main" id="{E440FB0A-BDDB-3BDC-5C50-0109AEFC6A74}"/>
              </a:ext>
            </a:extLst>
          </p:cNvPr>
          <p:cNvCxnSpPr/>
          <p:nvPr/>
        </p:nvCxnSpPr>
        <p:spPr>
          <a:xfrm flipH="1" flipV="1">
            <a:off x="1577340" y="4490085"/>
            <a:ext cx="1718945" cy="825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8E329487-C9AF-5F57-03E9-DE51EC03F613}"/>
              </a:ext>
            </a:extLst>
          </p:cNvPr>
          <p:cNvSpPr txBox="1"/>
          <p:nvPr/>
        </p:nvSpPr>
        <p:spPr>
          <a:xfrm>
            <a:off x="373677" y="4923003"/>
            <a:ext cx="1998345" cy="922020"/>
          </a:xfrm>
          <a:prstGeom prst="rect">
            <a:avLst/>
          </a:prstGeom>
          <a:noFill/>
        </p:spPr>
        <p:txBody>
          <a:bodyPr wrap="square" rtlCol="0">
            <a:spAutoFit/>
          </a:bodyPr>
          <a:lstStyle/>
          <a:p>
            <a:r>
              <a:rPr lang="zh-CN" altLang="en-US" b="1" dirty="0">
                <a:solidFill>
                  <a:schemeClr val="tx1">
                    <a:lumMod val="75000"/>
                    <a:lumOff val="25000"/>
                  </a:schemeClr>
                </a:solidFill>
                <a:ea typeface="仓耳今楷05-6763 W05" panose="02020400000000000000" pitchFamily="18" charset="-122"/>
              </a:rPr>
              <a:t>用样式代码，给页面加颜色，改变字体</a:t>
            </a:r>
            <a:r>
              <a:rPr lang="en-US" altLang="zh-CN" b="1" dirty="0">
                <a:solidFill>
                  <a:schemeClr val="tx1">
                    <a:lumMod val="75000"/>
                    <a:lumOff val="25000"/>
                  </a:schemeClr>
                </a:solidFill>
                <a:ea typeface="仓耳今楷05-6763 W05" panose="02020400000000000000" pitchFamily="18" charset="-122"/>
              </a:rPr>
              <a:t> </a:t>
            </a:r>
            <a:r>
              <a:rPr lang="zh-CN" altLang="en-US" b="1" dirty="0">
                <a:solidFill>
                  <a:schemeClr val="tx1">
                    <a:lumMod val="75000"/>
                    <a:lumOff val="25000"/>
                  </a:schemeClr>
                </a:solidFill>
                <a:ea typeface="仓耳今楷05-6763 W05" panose="02020400000000000000" pitchFamily="18" charset="-122"/>
              </a:rPr>
              <a:t>形状</a:t>
            </a:r>
            <a:r>
              <a:rPr lang="en-US" altLang="zh-CN" b="1" dirty="0">
                <a:solidFill>
                  <a:schemeClr val="tx1">
                    <a:lumMod val="75000"/>
                    <a:lumOff val="25000"/>
                  </a:schemeClr>
                </a:solidFill>
                <a:ea typeface="仓耳今楷05-6763 W05" panose="02020400000000000000" pitchFamily="18" charset="-122"/>
              </a:rPr>
              <a:t>  </a:t>
            </a:r>
            <a:r>
              <a:rPr lang="zh-CN" altLang="en-US" b="1" dirty="0">
                <a:solidFill>
                  <a:schemeClr val="tx1">
                    <a:lumMod val="75000"/>
                    <a:lumOff val="25000"/>
                  </a:schemeClr>
                </a:solidFill>
                <a:ea typeface="仓耳今楷05-6763 W05" panose="02020400000000000000" pitchFamily="18" charset="-122"/>
              </a:rPr>
              <a:t>位置</a:t>
            </a:r>
          </a:p>
        </p:txBody>
      </p:sp>
    </p:spTree>
    <p:extLst>
      <p:ext uri="{BB962C8B-B14F-4D97-AF65-F5344CB8AC3E}">
        <p14:creationId xmlns:p14="http://schemas.microsoft.com/office/powerpoint/2010/main" val="195595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par>
                          <p:cTn id="8" fill="hold">
                            <p:stCondLst>
                              <p:cond delay="75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750"/>
                                        <p:tgtEl>
                                          <p:spTgt spid="9"/>
                                        </p:tgtEl>
                                      </p:cBhvr>
                                    </p:animEffect>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1645002" cy="400110"/>
          </a:xfrm>
          <a:prstGeom prst="rect">
            <a:avLst/>
          </a:prstGeom>
        </p:spPr>
        <p:txBody>
          <a:bodyPr wrap="none">
            <a:spAutoFit/>
          </a:bodyPr>
          <a:lstStyle/>
          <a:p>
            <a:r>
              <a:rPr lang="zh-CN" altLang="en-US" sz="2000" b="1" dirty="0">
                <a:solidFill>
                  <a:schemeClr val="tx1">
                    <a:lumMod val="75000"/>
                    <a:lumOff val="25000"/>
                  </a:schemeClr>
                </a:solidFill>
              </a:rPr>
              <a:t>学习路线</a:t>
            </a:r>
            <a:r>
              <a:rPr lang="en-US" altLang="zh-CN" sz="2000" b="1" dirty="0">
                <a:solidFill>
                  <a:schemeClr val="tx1">
                    <a:lumMod val="75000"/>
                    <a:lumOff val="25000"/>
                  </a:schemeClr>
                </a:solidFill>
              </a:rPr>
              <a:t>--</a:t>
            </a:r>
            <a:r>
              <a:rPr lang="en-US" altLang="zh-CN" sz="2000" b="1" dirty="0" err="1">
                <a:solidFill>
                  <a:schemeClr val="tx1">
                    <a:lumMod val="75000"/>
                    <a:lumOff val="25000"/>
                  </a:schemeClr>
                </a:solidFill>
              </a:rPr>
              <a:t>js</a:t>
            </a:r>
            <a:endParaRPr lang="zh-CN" altLang="en-US" sz="2000" b="1" dirty="0">
              <a:solidFill>
                <a:schemeClr val="tx1">
                  <a:lumMod val="75000"/>
                  <a:lumOff val="25000"/>
                </a:schemeClr>
              </a:solidFill>
            </a:endParaRP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8" name="矩形 7">
            <a:extLst>
              <a:ext uri="{FF2B5EF4-FFF2-40B4-BE49-F238E27FC236}">
                <a16:creationId xmlns:a16="http://schemas.microsoft.com/office/drawing/2014/main" id="{9A304B04-8689-1332-A1CF-753C74B6B9D8}"/>
              </a:ext>
            </a:extLst>
          </p:cNvPr>
          <p:cNvSpPr/>
          <p:nvPr/>
        </p:nvSpPr>
        <p:spPr>
          <a:xfrm>
            <a:off x="918210" y="288290"/>
            <a:ext cx="4178300" cy="523240"/>
          </a:xfrm>
          <a:prstGeom prst="rect">
            <a:avLst/>
          </a:prstGeom>
        </p:spPr>
        <p:txBody>
          <a:bodyPr vert="horz" lIns="91440" tIns="45720" rIns="91440" bIns="45720" rtlCol="0" anchor="b">
            <a:noAutofit/>
          </a:bodyPr>
          <a:lstStyle/>
          <a:p>
            <a:pPr>
              <a:lnSpc>
                <a:spcPts val="6000"/>
              </a:lnSpc>
              <a:spcBef>
                <a:spcPct val="0"/>
              </a:spcBef>
            </a:pP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pic>
        <p:nvPicPr>
          <p:cNvPr id="16" name="图片 15" descr="题目二效果图">
            <a:extLst>
              <a:ext uri="{FF2B5EF4-FFF2-40B4-BE49-F238E27FC236}">
                <a16:creationId xmlns:a16="http://schemas.microsoft.com/office/drawing/2014/main" id="{95AF6002-E8A8-2846-1A5F-4A8A3C36ED26}"/>
              </a:ext>
            </a:extLst>
          </p:cNvPr>
          <p:cNvPicPr>
            <a:picLocks noChangeAspect="1"/>
          </p:cNvPicPr>
          <p:nvPr/>
        </p:nvPicPr>
        <p:blipFill>
          <a:blip r:embed="rId5"/>
          <a:stretch>
            <a:fillRect/>
          </a:stretch>
        </p:blipFill>
        <p:spPr>
          <a:xfrm>
            <a:off x="6542929" y="490626"/>
            <a:ext cx="3858366" cy="3651708"/>
          </a:xfrm>
          <a:prstGeom prst="rect">
            <a:avLst/>
          </a:prstGeom>
        </p:spPr>
      </p:pic>
      <p:pic>
        <p:nvPicPr>
          <p:cNvPr id="17" name="图片 16">
            <a:extLst>
              <a:ext uri="{FF2B5EF4-FFF2-40B4-BE49-F238E27FC236}">
                <a16:creationId xmlns:a16="http://schemas.microsoft.com/office/drawing/2014/main" id="{EE44072E-448E-3AB3-50EE-589CBE01CB22}"/>
              </a:ext>
            </a:extLst>
          </p:cNvPr>
          <p:cNvPicPr>
            <a:picLocks noChangeAspect="1"/>
          </p:cNvPicPr>
          <p:nvPr/>
        </p:nvPicPr>
        <p:blipFill>
          <a:blip r:embed="rId6"/>
          <a:stretch>
            <a:fillRect/>
          </a:stretch>
        </p:blipFill>
        <p:spPr>
          <a:xfrm>
            <a:off x="6096000" y="4489721"/>
            <a:ext cx="5760720" cy="2225040"/>
          </a:xfrm>
          <a:prstGeom prst="rect">
            <a:avLst/>
          </a:prstGeom>
        </p:spPr>
      </p:pic>
      <p:pic>
        <p:nvPicPr>
          <p:cNvPr id="5" name="Picture 4">
            <a:extLst>
              <a:ext uri="{FF2B5EF4-FFF2-40B4-BE49-F238E27FC236}">
                <a16:creationId xmlns:a16="http://schemas.microsoft.com/office/drawing/2014/main" id="{18081D69-5B5F-138D-8A6D-7462591502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499" y="1266781"/>
            <a:ext cx="5772774" cy="46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6776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FFD9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1645002" cy="400110"/>
          </a:xfrm>
          <a:prstGeom prst="rect">
            <a:avLst/>
          </a:prstGeom>
        </p:spPr>
        <p:txBody>
          <a:bodyPr wrap="none">
            <a:spAutoFit/>
          </a:bodyPr>
          <a:lstStyle/>
          <a:p>
            <a:r>
              <a:rPr lang="zh-CN" altLang="en-US" sz="2000" b="1" dirty="0">
                <a:solidFill>
                  <a:schemeClr val="tx1">
                    <a:lumMod val="75000"/>
                    <a:lumOff val="25000"/>
                  </a:schemeClr>
                </a:solidFill>
              </a:rPr>
              <a:t>学习路线</a:t>
            </a:r>
            <a:r>
              <a:rPr lang="en-US" altLang="zh-CN" sz="2000" b="1" dirty="0">
                <a:solidFill>
                  <a:schemeClr val="tx1">
                    <a:lumMod val="75000"/>
                    <a:lumOff val="25000"/>
                  </a:schemeClr>
                </a:solidFill>
              </a:rPr>
              <a:t>--</a:t>
            </a:r>
            <a:r>
              <a:rPr lang="en-US" altLang="zh-CN" sz="2000" b="1" dirty="0" err="1">
                <a:solidFill>
                  <a:schemeClr val="tx1">
                    <a:lumMod val="75000"/>
                    <a:lumOff val="25000"/>
                  </a:schemeClr>
                </a:solidFill>
              </a:rPr>
              <a:t>js</a:t>
            </a:r>
            <a:endParaRPr lang="zh-CN" altLang="en-US" sz="2000" b="1" dirty="0">
              <a:solidFill>
                <a:schemeClr val="tx1">
                  <a:lumMod val="75000"/>
                  <a:lumOff val="25000"/>
                </a:schemeClr>
              </a:solidFill>
            </a:endParaRPr>
          </a:p>
        </p:txBody>
      </p:sp>
      <p:sp>
        <p:nvSpPr>
          <p:cNvPr id="3" name="文本框 2">
            <a:extLst>
              <a:ext uri="{FF2B5EF4-FFF2-40B4-BE49-F238E27FC236}">
                <a16:creationId xmlns:a16="http://schemas.microsoft.com/office/drawing/2014/main" id="{93CB19E0-DE0E-C931-6CD8-E04B204E4D2F}"/>
              </a:ext>
            </a:extLst>
          </p:cNvPr>
          <p:cNvSpPr txBox="1"/>
          <p:nvPr/>
        </p:nvSpPr>
        <p:spPr>
          <a:xfrm>
            <a:off x="10658041" y="166467"/>
            <a:ext cx="1533959" cy="572464"/>
          </a:xfrm>
          <a:prstGeom prst="rect">
            <a:avLst/>
          </a:prstGeom>
          <a:noFill/>
        </p:spPr>
        <p:txBody>
          <a:bodyPr wrap="square" lIns="182880" tIns="146304" rIns="182880" bIns="146304" rtlCol="0">
            <a:spAutoFit/>
          </a:bodyPr>
          <a:lstStyle/>
          <a:p>
            <a:pPr algn="dist">
              <a:lnSpc>
                <a:spcPct val="90000"/>
              </a:lnSpc>
              <a:spcAft>
                <a:spcPts val="600"/>
              </a:spcAft>
            </a:pPr>
            <a:r>
              <a:rPr lang="zh-CN" altLang="en-US" sz="2000" b="1" dirty="0">
                <a:gradFill>
                  <a:gsLst>
                    <a:gs pos="2917">
                      <a:schemeClr val="tx1"/>
                    </a:gs>
                    <a:gs pos="30000">
                      <a:schemeClr val="tx1"/>
                    </a:gs>
                  </a:gsLst>
                  <a:lin ang="5400000" scaled="0"/>
                </a:gradFill>
              </a:rPr>
              <a:t>西二在线</a:t>
            </a:r>
          </a:p>
        </p:txBody>
      </p:sp>
      <p:pic>
        <p:nvPicPr>
          <p:cNvPr id="2" name="MS logo white - EMF">
            <a:extLst>
              <a:ext uri="{FF2B5EF4-FFF2-40B4-BE49-F238E27FC236}">
                <a16:creationId xmlns:a16="http://schemas.microsoft.com/office/drawing/2014/main" id="{4B45B14E-B279-A21D-CE9D-CF7E26312DC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white">
          <a:xfrm>
            <a:off x="10211112" y="143239"/>
            <a:ext cx="548984" cy="548984"/>
          </a:xfrm>
          <a:prstGeom prst="rect">
            <a:avLst/>
          </a:prstGeom>
        </p:spPr>
      </p:pic>
      <p:sp>
        <p:nvSpPr>
          <p:cNvPr id="8" name="矩形 7">
            <a:extLst>
              <a:ext uri="{FF2B5EF4-FFF2-40B4-BE49-F238E27FC236}">
                <a16:creationId xmlns:a16="http://schemas.microsoft.com/office/drawing/2014/main" id="{9A304B04-8689-1332-A1CF-753C74B6B9D8}"/>
              </a:ext>
            </a:extLst>
          </p:cNvPr>
          <p:cNvSpPr/>
          <p:nvPr/>
        </p:nvSpPr>
        <p:spPr>
          <a:xfrm>
            <a:off x="918210" y="288290"/>
            <a:ext cx="4178300" cy="523240"/>
          </a:xfrm>
          <a:prstGeom prst="rect">
            <a:avLst/>
          </a:prstGeom>
        </p:spPr>
        <p:txBody>
          <a:bodyPr vert="horz" lIns="91440" tIns="45720" rIns="91440" bIns="45720" rtlCol="0" anchor="b">
            <a:noAutofit/>
          </a:bodyPr>
          <a:lstStyle/>
          <a:p>
            <a:pPr>
              <a:lnSpc>
                <a:spcPts val="6000"/>
              </a:lnSpc>
              <a:spcBef>
                <a:spcPct val="0"/>
              </a:spcBef>
            </a:pP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10" name="组合 9">
            <a:extLst>
              <a:ext uri="{FF2B5EF4-FFF2-40B4-BE49-F238E27FC236}">
                <a16:creationId xmlns:a16="http://schemas.microsoft.com/office/drawing/2014/main" id="{3E684FF0-2DBD-844D-FE88-251C38E5CDFB}"/>
              </a:ext>
            </a:extLst>
          </p:cNvPr>
          <p:cNvGrpSpPr/>
          <p:nvPr/>
        </p:nvGrpSpPr>
        <p:grpSpPr>
          <a:xfrm>
            <a:off x="1019176" y="3562725"/>
            <a:ext cx="10031096" cy="578304"/>
            <a:chOff x="1019176" y="3562725"/>
            <a:chExt cx="10031095" cy="578304"/>
          </a:xfrm>
        </p:grpSpPr>
        <p:sp>
          <p:nvSpPr>
            <p:cNvPr id="11" name="任意多边形: 形状 10">
              <a:extLst>
                <a:ext uri="{FF2B5EF4-FFF2-40B4-BE49-F238E27FC236}">
                  <a16:creationId xmlns:a16="http://schemas.microsoft.com/office/drawing/2014/main" id="{D84BDBD3-41F7-FCA5-0DDD-DD7724F0D637}"/>
                </a:ext>
              </a:extLst>
            </p:cNvPr>
            <p:cNvSpPr/>
            <p:nvPr/>
          </p:nvSpPr>
          <p:spPr>
            <a:xfrm>
              <a:off x="1019176" y="379495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FBD77F"/>
            </a:solidFill>
            <a:ln w="12700" cap="flat" cmpd="sng" algn="ctr">
              <a:noFill/>
              <a:prstDash val="solid"/>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rPr>
                <a:t>HTML+CSS</a:t>
              </a:r>
            </a:p>
          </p:txBody>
        </p:sp>
        <p:sp>
          <p:nvSpPr>
            <p:cNvPr id="12" name="任意多边形: 形状 11">
              <a:extLst>
                <a:ext uri="{FF2B5EF4-FFF2-40B4-BE49-F238E27FC236}">
                  <a16:creationId xmlns:a16="http://schemas.microsoft.com/office/drawing/2014/main" id="{0CD3B96A-2137-E9CC-9895-66FFEEB28310}"/>
                </a:ext>
              </a:extLst>
            </p:cNvPr>
            <p:cNvSpPr/>
            <p:nvPr/>
          </p:nvSpPr>
          <p:spPr>
            <a:xfrm>
              <a:off x="7737656" y="3794953"/>
              <a:ext cx="3312615" cy="346076"/>
            </a:xfrm>
            <a:custGeom>
              <a:avLst/>
              <a:gdLst>
                <a:gd name="connsiteX0" fmla="*/ 0 w 3312615"/>
                <a:gd name="connsiteY0" fmla="*/ 0 h 346076"/>
                <a:gd name="connsiteX1" fmla="*/ 3139577 w 3312615"/>
                <a:gd name="connsiteY1" fmla="*/ 0 h 346076"/>
                <a:gd name="connsiteX2" fmla="*/ 3312615 w 3312615"/>
                <a:gd name="connsiteY2" fmla="*/ 173038 h 346076"/>
                <a:gd name="connsiteX3" fmla="*/ 3139577 w 3312615"/>
                <a:gd name="connsiteY3" fmla="*/ 346076 h 346076"/>
                <a:gd name="connsiteX4" fmla="*/ 0 w 3312615"/>
                <a:gd name="connsiteY4" fmla="*/ 346076 h 346076"/>
                <a:gd name="connsiteX5" fmla="*/ 0 w 3312615"/>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5" h="346076">
                  <a:moveTo>
                    <a:pt x="0" y="0"/>
                  </a:moveTo>
                  <a:lnTo>
                    <a:pt x="3139577" y="0"/>
                  </a:lnTo>
                  <a:cubicBezTo>
                    <a:pt x="3235143" y="0"/>
                    <a:pt x="3312615" y="77472"/>
                    <a:pt x="3312615" y="173038"/>
                  </a:cubicBezTo>
                  <a:cubicBezTo>
                    <a:pt x="3312615" y="268604"/>
                    <a:pt x="3235143" y="346076"/>
                    <a:pt x="3139577" y="346076"/>
                  </a:cubicBezTo>
                  <a:lnTo>
                    <a:pt x="0" y="346076"/>
                  </a:lnTo>
                  <a:lnTo>
                    <a:pt x="0" y="0"/>
                  </a:lnTo>
                  <a:close/>
                </a:path>
              </a:pathLst>
            </a:custGeom>
            <a:solidFill>
              <a:srgbClr val="FBD77F"/>
            </a:solidFill>
            <a:ln w="12700" cap="flat" cmpd="sng" algn="ctr">
              <a:noFill/>
              <a:prstDash val="solid"/>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rPr>
                <a:t>HTML+CSS+JS</a:t>
              </a:r>
            </a:p>
          </p:txBody>
        </p:sp>
        <p:sp>
          <p:nvSpPr>
            <p:cNvPr id="13" name="等腰三角形 12">
              <a:extLst>
                <a:ext uri="{FF2B5EF4-FFF2-40B4-BE49-F238E27FC236}">
                  <a16:creationId xmlns:a16="http://schemas.microsoft.com/office/drawing/2014/main" id="{4BECDAFA-91A6-45C5-E4F3-978696E20ED6}"/>
                </a:ext>
              </a:extLst>
            </p:cNvPr>
            <p:cNvSpPr/>
            <p:nvPr/>
          </p:nvSpPr>
          <p:spPr>
            <a:xfrm>
              <a:off x="2540789" y="356272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14" name="等腰三角形 13">
              <a:extLst>
                <a:ext uri="{FF2B5EF4-FFF2-40B4-BE49-F238E27FC236}">
                  <a16:creationId xmlns:a16="http://schemas.microsoft.com/office/drawing/2014/main" id="{F4439725-9E9F-82B3-2116-178C329342E6}"/>
                </a:ext>
              </a:extLst>
            </p:cNvPr>
            <p:cNvSpPr/>
            <p:nvPr/>
          </p:nvSpPr>
          <p:spPr>
            <a:xfrm>
              <a:off x="9273918" y="356272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sp>
        <p:nvSpPr>
          <p:cNvPr id="15" name="椭圆 24">
            <a:extLst>
              <a:ext uri="{FF2B5EF4-FFF2-40B4-BE49-F238E27FC236}">
                <a16:creationId xmlns:a16="http://schemas.microsoft.com/office/drawing/2014/main" id="{2E925601-4E6C-C0CC-1B29-80A0F3BA8391}"/>
              </a:ext>
            </a:extLst>
          </p:cNvPr>
          <p:cNvSpPr/>
          <p:nvPr/>
        </p:nvSpPr>
        <p:spPr>
          <a:xfrm>
            <a:off x="2443332" y="2520423"/>
            <a:ext cx="464299" cy="46354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BD77F"/>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pic>
        <p:nvPicPr>
          <p:cNvPr id="19" name="图片 18">
            <a:extLst>
              <a:ext uri="{FF2B5EF4-FFF2-40B4-BE49-F238E27FC236}">
                <a16:creationId xmlns:a16="http://schemas.microsoft.com/office/drawing/2014/main" id="{82B34471-42FD-2C3D-BF20-CCFED2FC5247}"/>
              </a:ext>
            </a:extLst>
          </p:cNvPr>
          <p:cNvPicPr>
            <a:picLocks noChangeAspect="1"/>
          </p:cNvPicPr>
          <p:nvPr/>
        </p:nvPicPr>
        <p:blipFill>
          <a:blip r:embed="rId5"/>
          <a:stretch>
            <a:fillRect/>
          </a:stretch>
        </p:blipFill>
        <p:spPr>
          <a:xfrm>
            <a:off x="1019175" y="1556385"/>
            <a:ext cx="3313430" cy="2065020"/>
          </a:xfrm>
          <a:prstGeom prst="rect">
            <a:avLst/>
          </a:prstGeom>
        </p:spPr>
      </p:pic>
      <p:pic>
        <p:nvPicPr>
          <p:cNvPr id="20" name="图片 19" descr="未标题-1">
            <a:extLst>
              <a:ext uri="{FF2B5EF4-FFF2-40B4-BE49-F238E27FC236}">
                <a16:creationId xmlns:a16="http://schemas.microsoft.com/office/drawing/2014/main" id="{8DEA7C9C-7CC4-CBBA-7680-4C1FB39EE8D6}"/>
              </a:ext>
            </a:extLst>
          </p:cNvPr>
          <p:cNvPicPr>
            <a:picLocks noChangeAspect="1"/>
          </p:cNvPicPr>
          <p:nvPr/>
        </p:nvPicPr>
        <p:blipFill>
          <a:blip r:embed="rId6"/>
          <a:stretch>
            <a:fillRect/>
          </a:stretch>
        </p:blipFill>
        <p:spPr>
          <a:xfrm>
            <a:off x="7737475" y="1555750"/>
            <a:ext cx="3234690" cy="2065655"/>
          </a:xfrm>
          <a:prstGeom prst="rect">
            <a:avLst/>
          </a:prstGeom>
        </p:spPr>
      </p:pic>
    </p:spTree>
    <p:extLst>
      <p:ext uri="{BB962C8B-B14F-4D97-AF65-F5344CB8AC3E}">
        <p14:creationId xmlns:p14="http://schemas.microsoft.com/office/powerpoint/2010/main" val="291682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750" fill="hold"/>
                                        <p:tgtEl>
                                          <p:spTgt spid="15"/>
                                        </p:tgtEl>
                                        <p:attrNameLst>
                                          <p:attrName>ppt_w</p:attrName>
                                        </p:attrNameLst>
                                      </p:cBhvr>
                                      <p:tavLst>
                                        <p:tav tm="0">
                                          <p:val>
                                            <p:fltVal val="0"/>
                                          </p:val>
                                        </p:tav>
                                        <p:tav tm="100000">
                                          <p:val>
                                            <p:strVal val="#ppt_w"/>
                                          </p:val>
                                        </p:tav>
                                      </p:tavLst>
                                    </p:anim>
                                    <p:anim calcmode="lin" valueType="num">
                                      <p:cBhvr>
                                        <p:cTn id="15" dur="750" fill="hold"/>
                                        <p:tgtEl>
                                          <p:spTgt spid="15"/>
                                        </p:tgtEl>
                                        <p:attrNameLst>
                                          <p:attrName>ppt_h</p:attrName>
                                        </p:attrNameLst>
                                      </p:cBhvr>
                                      <p:tavLst>
                                        <p:tav tm="0">
                                          <p:val>
                                            <p:fltVal val="0"/>
                                          </p:val>
                                        </p:tav>
                                        <p:tav tm="100000">
                                          <p:val>
                                            <p:strVal val="#ppt_h"/>
                                          </p:val>
                                        </p:tav>
                                      </p:tavLst>
                                    </p:anim>
                                    <p:animEffect transition="in" filter="fade">
                                      <p:cBhvr>
                                        <p:cTn id="16"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TotalTime>
  <Words>1029</Words>
  <Application>Microsoft Office PowerPoint</Application>
  <PresentationFormat>宽屏</PresentationFormat>
  <Paragraphs>149</Paragraphs>
  <Slides>19</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Gotham Rounded Medium</vt:lpstr>
      <vt:lpstr>Source Han Sans HW SC</vt:lpstr>
      <vt:lpstr>Source Han Serif SC</vt:lpstr>
      <vt:lpstr>仓耳今楷05-6763 W05</vt:lpstr>
      <vt:lpstr>等线</vt:lpstr>
      <vt:lpstr>等线 Light</vt:lpstr>
      <vt:lpstr>方正黑体简体</vt:lpstr>
      <vt:lpstr>思源宋体 CN Heavy</vt:lpstr>
      <vt:lpstr>Arial</vt:lpstr>
      <vt:lpstr>Calibri</vt:lpstr>
      <vt:lpstr>Segoe UI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蓝绿简洁</dc:title>
  <dc:creator>第一PPT</dc:creator>
  <cp:keywords>www.1ppt.com</cp:keywords>
  <cp:lastModifiedBy>pang caiying</cp:lastModifiedBy>
  <cp:revision>57</cp:revision>
  <dcterms:created xsi:type="dcterms:W3CDTF">2016-01-19T08:46:18Z</dcterms:created>
  <dcterms:modified xsi:type="dcterms:W3CDTF">2022-09-24T09:01:00Z</dcterms:modified>
</cp:coreProperties>
</file>